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342" r:id="rId2"/>
    <p:sldId id="343" r:id="rId3"/>
    <p:sldId id="368" r:id="rId4"/>
    <p:sldId id="307" r:id="rId5"/>
    <p:sldId id="308" r:id="rId6"/>
    <p:sldId id="367" r:id="rId7"/>
    <p:sldId id="350" r:id="rId8"/>
    <p:sldId id="315" r:id="rId9"/>
    <p:sldId id="333" r:id="rId10"/>
    <p:sldId id="345" r:id="rId11"/>
    <p:sldId id="344" r:id="rId12"/>
    <p:sldId id="318" r:id="rId13"/>
    <p:sldId id="347" r:id="rId14"/>
    <p:sldId id="319" r:id="rId15"/>
    <p:sldId id="348" r:id="rId16"/>
    <p:sldId id="354" r:id="rId17"/>
    <p:sldId id="355" r:id="rId18"/>
    <p:sldId id="349" r:id="rId19"/>
    <p:sldId id="317" r:id="rId20"/>
    <p:sldId id="351" r:id="rId21"/>
    <p:sldId id="353" r:id="rId22"/>
    <p:sldId id="356" r:id="rId23"/>
    <p:sldId id="366" r:id="rId24"/>
    <p:sldId id="357" r:id="rId25"/>
    <p:sldId id="358" r:id="rId26"/>
    <p:sldId id="359" r:id="rId27"/>
    <p:sldId id="365" r:id="rId28"/>
    <p:sldId id="360" r:id="rId29"/>
    <p:sldId id="361" r:id="rId30"/>
    <p:sldId id="362" r:id="rId31"/>
    <p:sldId id="321" r:id="rId32"/>
    <p:sldId id="322" r:id="rId33"/>
    <p:sldId id="363" r:id="rId34"/>
    <p:sldId id="325" r:id="rId35"/>
    <p:sldId id="326" r:id="rId36"/>
    <p:sldId id="329" r:id="rId37"/>
    <p:sldId id="364" r:id="rId38"/>
    <p:sldId id="369"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E66D67-11FF-654C-AACB-4639E936FD46}">
          <p14:sldIdLst>
            <p14:sldId id="342"/>
            <p14:sldId id="343"/>
            <p14:sldId id="368"/>
            <p14:sldId id="307"/>
            <p14:sldId id="308"/>
            <p14:sldId id="367"/>
            <p14:sldId id="350"/>
            <p14:sldId id="315"/>
            <p14:sldId id="333"/>
            <p14:sldId id="345"/>
            <p14:sldId id="344"/>
            <p14:sldId id="318"/>
            <p14:sldId id="347"/>
            <p14:sldId id="319"/>
            <p14:sldId id="348"/>
            <p14:sldId id="354"/>
            <p14:sldId id="355"/>
            <p14:sldId id="349"/>
            <p14:sldId id="317"/>
            <p14:sldId id="351"/>
            <p14:sldId id="353"/>
            <p14:sldId id="356"/>
            <p14:sldId id="366"/>
            <p14:sldId id="357"/>
            <p14:sldId id="358"/>
            <p14:sldId id="359"/>
            <p14:sldId id="365"/>
            <p14:sldId id="360"/>
            <p14:sldId id="361"/>
            <p14:sldId id="362"/>
            <p14:sldId id="321"/>
            <p14:sldId id="322"/>
            <p14:sldId id="363"/>
            <p14:sldId id="325"/>
            <p14:sldId id="326"/>
            <p14:sldId id="329"/>
            <p14:sldId id="364"/>
            <p14:sldId id="3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AD4E"/>
    <a:srgbClr val="C41230"/>
    <a:srgbClr val="182155"/>
    <a:srgbClr val="005288"/>
    <a:srgbClr val="003366"/>
    <a:srgbClr val="002F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0"/>
    <p:restoredTop sz="87827" autoAdjust="0"/>
  </p:normalViewPr>
  <p:slideViewPr>
    <p:cSldViewPr snapToGrid="0" snapToObjects="1">
      <p:cViewPr>
        <p:scale>
          <a:sx n="138" d="100"/>
          <a:sy n="138" d="100"/>
        </p:scale>
        <p:origin x="1424" y="-38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01" d="100"/>
          <a:sy n="101" d="100"/>
        </p:scale>
        <p:origin x="4216" y="19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E11CE2-4BB0-5643-92A9-D1780A34A2B2}" type="datetimeFigureOut">
              <a:rPr lang="en-US" smtClean="0"/>
              <a:t>8/11/16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A3E729-1A9A-3E45-97BF-D580EBB8DCEC}" type="slidenum">
              <a:rPr lang="en-US" smtClean="0"/>
              <a:t>‹#›</a:t>
            </a:fld>
            <a:endParaRPr lang="en-US"/>
          </a:p>
        </p:txBody>
      </p:sp>
    </p:spTree>
    <p:extLst>
      <p:ext uri="{BB962C8B-B14F-4D97-AF65-F5344CB8AC3E}">
        <p14:creationId xmlns:p14="http://schemas.microsoft.com/office/powerpoint/2010/main" val="144217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9E9A4-D337-6D4F-876D-AB446A0ECCFD}" type="datetimeFigureOut">
              <a:rPr lang="en-US" smtClean="0"/>
              <a:t>8/11/16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D706A-0DA7-884E-971C-6FF922DCE0A4}" type="slidenum">
              <a:rPr lang="en-US" smtClean="0"/>
              <a:t>‹#›</a:t>
            </a:fld>
            <a:endParaRPr lang="en-US"/>
          </a:p>
        </p:txBody>
      </p:sp>
    </p:spTree>
    <p:extLst>
      <p:ext uri="{BB962C8B-B14F-4D97-AF65-F5344CB8AC3E}">
        <p14:creationId xmlns:p14="http://schemas.microsoft.com/office/powerpoint/2010/main" val="96788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coming to my presentation on “Cyber Relation Extraction from Unstructured Documents”</a:t>
            </a:r>
          </a:p>
          <a:p>
            <a:endParaRPr lang="en-US" dirty="0"/>
          </a:p>
          <a:p>
            <a:r>
              <a:rPr lang="en-US" dirty="0" smtClean="0"/>
              <a:t>-which</a:t>
            </a:r>
            <a:r>
              <a:rPr lang="en-US" baseline="0" dirty="0" smtClean="0"/>
              <a:t> is the component of Stucco I have been working on for the past couple months.</a:t>
            </a:r>
            <a:endParaRPr lang="en-US" dirty="0" smtClean="0"/>
          </a:p>
        </p:txBody>
      </p:sp>
      <p:sp>
        <p:nvSpPr>
          <p:cNvPr id="4" name="Slide Number Placeholder 3"/>
          <p:cNvSpPr>
            <a:spLocks noGrp="1"/>
          </p:cNvSpPr>
          <p:nvPr>
            <p:ph type="sldNum" sz="quarter" idx="10"/>
          </p:nvPr>
        </p:nvSpPr>
        <p:spPr/>
        <p:txBody>
          <a:bodyPr/>
          <a:lstStyle/>
          <a:p>
            <a:fld id="{482D706A-0DA7-884E-971C-6FF922DCE0A4}" type="slidenum">
              <a:rPr lang="en-US" smtClean="0"/>
              <a:t>1</a:t>
            </a:fld>
            <a:endParaRPr lang="en-US"/>
          </a:p>
        </p:txBody>
      </p:sp>
    </p:spTree>
    <p:extLst>
      <p:ext uri="{BB962C8B-B14F-4D97-AF65-F5344CB8AC3E}">
        <p14:creationId xmlns:p14="http://schemas.microsoft.com/office/powerpoint/2010/main" val="147235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 as success.  </a:t>
            </a:r>
          </a:p>
          <a:p>
            <a:r>
              <a:rPr lang="en-US" dirty="0" smtClean="0"/>
              <a:t>	-This</a:t>
            </a:r>
            <a:r>
              <a:rPr lang="en-US" baseline="0" dirty="0" smtClean="0"/>
              <a:t> stuff wasn’t done.  </a:t>
            </a:r>
          </a:p>
          <a:p>
            <a:r>
              <a:rPr lang="en-US" baseline="0" dirty="0" smtClean="0"/>
              <a:t>	-There were a bunch of bugs.</a:t>
            </a:r>
          </a:p>
          <a:p>
            <a:r>
              <a:rPr lang="en-US" baseline="0" dirty="0" smtClean="0"/>
              <a:t>	-We did it.</a:t>
            </a:r>
            <a:endParaRPr lang="en-US" dirty="0"/>
          </a:p>
        </p:txBody>
      </p:sp>
      <p:sp>
        <p:nvSpPr>
          <p:cNvPr id="4" name="Slide Number Placeholder 3"/>
          <p:cNvSpPr>
            <a:spLocks noGrp="1"/>
          </p:cNvSpPr>
          <p:nvPr>
            <p:ph type="sldNum" sz="quarter" idx="10"/>
          </p:nvPr>
        </p:nvSpPr>
        <p:spPr/>
        <p:txBody>
          <a:bodyPr/>
          <a:lstStyle/>
          <a:p>
            <a:fld id="{AED52268-D968-404C-8725-F87955664BFD}" type="slidenum">
              <a:rPr lang="en-US" smtClean="0"/>
              <a:pPr/>
              <a:t>10</a:t>
            </a:fld>
            <a:endParaRPr lang="en-US"/>
          </a:p>
        </p:txBody>
      </p:sp>
    </p:spTree>
    <p:extLst>
      <p:ext uri="{BB962C8B-B14F-4D97-AF65-F5344CB8AC3E}">
        <p14:creationId xmlns:p14="http://schemas.microsoft.com/office/powerpoint/2010/main" val="914231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52268-D968-404C-8725-F87955664BFD}" type="slidenum">
              <a:rPr lang="en-US" smtClean="0"/>
              <a:pPr/>
              <a:t>11</a:t>
            </a:fld>
            <a:endParaRPr lang="en-US"/>
          </a:p>
        </p:txBody>
      </p:sp>
    </p:spTree>
    <p:extLst>
      <p:ext uri="{BB962C8B-B14F-4D97-AF65-F5344CB8AC3E}">
        <p14:creationId xmlns:p14="http://schemas.microsoft.com/office/powerpoint/2010/main" val="608310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 Slide</a:t>
            </a:r>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18</a:t>
            </a:fld>
            <a:endParaRPr lang="en-US"/>
          </a:p>
        </p:txBody>
      </p:sp>
    </p:spTree>
    <p:extLst>
      <p:ext uri="{BB962C8B-B14F-4D97-AF65-F5344CB8AC3E}">
        <p14:creationId xmlns:p14="http://schemas.microsoft.com/office/powerpoint/2010/main" val="2003320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text colors mean we automatically extracted extracted these as entities.</a:t>
            </a:r>
          </a:p>
          <a:p>
            <a:r>
              <a:rPr lang="en-US" baseline="0" dirty="0" smtClean="0"/>
              <a:t>	-there may be more entities in here, but we only highlighted relevant ones.</a:t>
            </a:r>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20</a:t>
            </a:fld>
            <a:endParaRPr lang="en-US"/>
          </a:p>
        </p:txBody>
      </p:sp>
    </p:spTree>
    <p:extLst>
      <p:ext uri="{BB962C8B-B14F-4D97-AF65-F5344CB8AC3E}">
        <p14:creationId xmlns:p14="http://schemas.microsoft.com/office/powerpoint/2010/main" val="756779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21</a:t>
            </a:fld>
            <a:endParaRPr lang="en-US"/>
          </a:p>
        </p:txBody>
      </p:sp>
    </p:spTree>
    <p:extLst>
      <p:ext uri="{BB962C8B-B14F-4D97-AF65-F5344CB8AC3E}">
        <p14:creationId xmlns:p14="http://schemas.microsoft.com/office/powerpoint/2010/main" val="220802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22</a:t>
            </a:fld>
            <a:endParaRPr lang="en-US"/>
          </a:p>
        </p:txBody>
      </p:sp>
    </p:spTree>
    <p:extLst>
      <p:ext uri="{BB962C8B-B14F-4D97-AF65-F5344CB8AC3E}">
        <p14:creationId xmlns:p14="http://schemas.microsoft.com/office/powerpoint/2010/main" val="87743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23</a:t>
            </a:fld>
            <a:endParaRPr lang="en-US"/>
          </a:p>
        </p:txBody>
      </p:sp>
    </p:spTree>
    <p:extLst>
      <p:ext uri="{BB962C8B-B14F-4D97-AF65-F5344CB8AC3E}">
        <p14:creationId xmlns:p14="http://schemas.microsoft.com/office/powerpoint/2010/main" val="236708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24</a:t>
            </a:fld>
            <a:endParaRPr lang="en-US"/>
          </a:p>
        </p:txBody>
      </p:sp>
    </p:spTree>
    <p:extLst>
      <p:ext uri="{BB962C8B-B14F-4D97-AF65-F5344CB8AC3E}">
        <p14:creationId xmlns:p14="http://schemas.microsoft.com/office/powerpoint/2010/main" val="259292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25</a:t>
            </a:fld>
            <a:endParaRPr lang="en-US"/>
          </a:p>
        </p:txBody>
      </p:sp>
    </p:spTree>
    <p:extLst>
      <p:ext uri="{BB962C8B-B14F-4D97-AF65-F5344CB8AC3E}">
        <p14:creationId xmlns:p14="http://schemas.microsoft.com/office/powerpoint/2010/main" val="245685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26</a:t>
            </a:fld>
            <a:endParaRPr lang="en-US"/>
          </a:p>
        </p:txBody>
      </p:sp>
    </p:spTree>
    <p:extLst>
      <p:ext uri="{BB962C8B-B14F-4D97-AF65-F5344CB8AC3E}">
        <p14:creationId xmlns:p14="http://schemas.microsoft.com/office/powerpoint/2010/main" val="1798597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a:t>
            </a:fld>
            <a:endParaRPr lang="en-US"/>
          </a:p>
        </p:txBody>
      </p:sp>
    </p:spTree>
    <p:extLst>
      <p:ext uri="{BB962C8B-B14F-4D97-AF65-F5344CB8AC3E}">
        <p14:creationId xmlns:p14="http://schemas.microsoft.com/office/powerpoint/2010/main" val="1964007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27</a:t>
            </a:fld>
            <a:endParaRPr lang="en-US"/>
          </a:p>
        </p:txBody>
      </p:sp>
    </p:spTree>
    <p:extLst>
      <p:ext uri="{BB962C8B-B14F-4D97-AF65-F5344CB8AC3E}">
        <p14:creationId xmlns:p14="http://schemas.microsoft.com/office/powerpoint/2010/main" val="1649138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Ccomp</a:t>
            </a:r>
            <a:r>
              <a:rPr lang="en-US" dirty="0" smtClean="0"/>
              <a:t> is “clausal complement”</a:t>
            </a:r>
          </a:p>
          <a:p>
            <a:r>
              <a:rPr lang="en-US" dirty="0" err="1" smtClean="0"/>
              <a:t>De</a:t>
            </a:r>
            <a:r>
              <a:rPr lang="en-US" baseline="0" dirty="0" err="1" smtClean="0"/>
              <a:t>t</a:t>
            </a:r>
            <a:r>
              <a:rPr lang="en-US" baseline="0" dirty="0" smtClean="0"/>
              <a:t> is “determiner”</a:t>
            </a:r>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28</a:t>
            </a:fld>
            <a:endParaRPr lang="en-US"/>
          </a:p>
        </p:txBody>
      </p:sp>
    </p:spTree>
    <p:extLst>
      <p:ext uri="{BB962C8B-B14F-4D97-AF65-F5344CB8AC3E}">
        <p14:creationId xmlns:p14="http://schemas.microsoft.com/office/powerpoint/2010/main" val="446166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29</a:t>
            </a:fld>
            <a:endParaRPr lang="en-US"/>
          </a:p>
        </p:txBody>
      </p:sp>
    </p:spTree>
    <p:extLst>
      <p:ext uri="{BB962C8B-B14F-4D97-AF65-F5344CB8AC3E}">
        <p14:creationId xmlns:p14="http://schemas.microsoft.com/office/powerpoint/2010/main" val="1893601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30</a:t>
            </a:fld>
            <a:endParaRPr lang="en-US"/>
          </a:p>
        </p:txBody>
      </p:sp>
    </p:spTree>
    <p:extLst>
      <p:ext uri="{BB962C8B-B14F-4D97-AF65-F5344CB8AC3E}">
        <p14:creationId xmlns:p14="http://schemas.microsoft.com/office/powerpoint/2010/main" val="1737248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32</a:t>
            </a:fld>
            <a:endParaRPr lang="en-US"/>
          </a:p>
        </p:txBody>
      </p:sp>
    </p:spTree>
    <p:extLst>
      <p:ext uri="{BB962C8B-B14F-4D97-AF65-F5344CB8AC3E}">
        <p14:creationId xmlns:p14="http://schemas.microsoft.com/office/powerpoint/2010/main" val="595918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33</a:t>
            </a:fld>
            <a:endParaRPr lang="en-US"/>
          </a:p>
        </p:txBody>
      </p:sp>
    </p:spTree>
    <p:extLst>
      <p:ext uri="{BB962C8B-B14F-4D97-AF65-F5344CB8AC3E}">
        <p14:creationId xmlns:p14="http://schemas.microsoft.com/office/powerpoint/2010/main" val="1341877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-Kernels allow us not</a:t>
            </a:r>
            <a:r>
              <a:rPr lang="en-US" baseline="0" dirty="0" smtClean="0"/>
              <a:t> to have linear boundaries.</a:t>
            </a:r>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34</a:t>
            </a:fld>
            <a:endParaRPr lang="en-US"/>
          </a:p>
        </p:txBody>
      </p:sp>
    </p:spTree>
    <p:extLst>
      <p:ext uri="{BB962C8B-B14F-4D97-AF65-F5344CB8AC3E}">
        <p14:creationId xmlns:p14="http://schemas.microsoft.com/office/powerpoint/2010/main" val="1023988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might also note that,</a:t>
            </a:r>
            <a:r>
              <a:rPr lang="en-US" baseline="0" dirty="0" smtClean="0"/>
              <a:t> even though this seems like a lot of SVMs, this also only has to be done once once we’ve got enough training data.  We save models trained on the training data using all combinations of these parameters so they can quickly be applied to new documents.</a:t>
            </a:r>
          </a:p>
          <a:p>
            <a:endParaRPr lang="en-US" baseline="0" dirty="0" smtClean="0"/>
          </a:p>
          <a:p>
            <a:r>
              <a:rPr lang="en-US" baseline="0" dirty="0" smtClean="0"/>
              <a:t>-c regularization</a:t>
            </a:r>
          </a:p>
          <a:p>
            <a:r>
              <a:rPr lang="en-US" baseline="0" dirty="0" smtClean="0"/>
              <a:t>-</a:t>
            </a:r>
            <a:r>
              <a:rPr lang="is-IS" dirty="0" smtClean="0"/>
              <a:t>γ variance</a:t>
            </a:r>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35</a:t>
            </a:fld>
            <a:endParaRPr lang="en-US"/>
          </a:p>
        </p:txBody>
      </p:sp>
    </p:spTree>
    <p:extLst>
      <p:ext uri="{BB962C8B-B14F-4D97-AF65-F5344CB8AC3E}">
        <p14:creationId xmlns:p14="http://schemas.microsoft.com/office/powerpoint/2010/main" val="87593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“alert</a:t>
            </a:r>
            <a:r>
              <a:rPr lang="en-US" baseline="0" dirty="0" smtClean="0"/>
              <a:t>” that something bad happened.</a:t>
            </a:r>
          </a:p>
          <a:p>
            <a:endParaRPr lang="en-US" baseline="0" dirty="0" smtClean="0"/>
          </a:p>
          <a:p>
            <a:r>
              <a:rPr lang="en-US" baseline="0" dirty="0" smtClean="0"/>
              <a:t>-Analysts get lots of alerts like this.</a:t>
            </a:r>
          </a:p>
          <a:p>
            <a:endParaRPr lang="en-US" baseline="0" dirty="0" smtClean="0"/>
          </a:p>
          <a:p>
            <a:r>
              <a:rPr lang="en-US" baseline="0" dirty="0" smtClean="0"/>
              <a:t>-Alerts are “information impoverished”</a:t>
            </a:r>
          </a:p>
          <a:p>
            <a:r>
              <a:rPr lang="en-US" baseline="0" dirty="0" smtClean="0"/>
              <a:t>	-What are those IPs?</a:t>
            </a:r>
          </a:p>
          <a:p>
            <a:r>
              <a:rPr lang="en-US" baseline="0" dirty="0" smtClean="0"/>
              <a:t>	-What vulnerability was exploited?</a:t>
            </a:r>
          </a:p>
          <a:p>
            <a:r>
              <a:rPr lang="en-US" baseline="0" dirty="0" smtClean="0"/>
              <a:t>	-How to fix it?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r>
              <a:rPr lang="en-US" dirty="0" smtClean="0"/>
              <a:t>Security analysts have a variety of different automated systems to assist them in keeping networks safe. </a:t>
            </a:r>
          </a:p>
          <a:p>
            <a:r>
              <a:rPr lang="en-US" dirty="0" smtClean="0"/>
              <a:t>- Host based intrusion detection</a:t>
            </a:r>
          </a:p>
          <a:p>
            <a:r>
              <a:rPr lang="en-US" dirty="0" smtClean="0"/>
              <a:t>- NIDs </a:t>
            </a:r>
          </a:p>
          <a:p>
            <a:r>
              <a:rPr lang="en-US" dirty="0" smtClean="0"/>
              <a:t>- Firewalls </a:t>
            </a:r>
          </a:p>
          <a:p>
            <a:r>
              <a:rPr lang="en-US" dirty="0" smtClean="0"/>
              <a:t>- various logs, .. </a:t>
            </a:r>
          </a:p>
          <a:p>
            <a:endParaRPr lang="en-US" dirty="0" smtClean="0"/>
          </a:p>
          <a:p>
            <a:r>
              <a:rPr lang="en-US" dirty="0" smtClean="0"/>
              <a:t>But a large amount of manual investigations that are undertaken in order to make sense of their data. </a:t>
            </a:r>
          </a:p>
          <a:p>
            <a:r>
              <a:rPr lang="en-US" dirty="0" smtClean="0"/>
              <a:t>Typical example, here. can see a little bit of information - IRC... </a:t>
            </a:r>
            <a:endParaRPr lang="en-US" dirty="0"/>
          </a:p>
        </p:txBody>
      </p:sp>
      <p:sp>
        <p:nvSpPr>
          <p:cNvPr id="4" name="Slide Number Placeholder 3"/>
          <p:cNvSpPr>
            <a:spLocks noGrp="1"/>
          </p:cNvSpPr>
          <p:nvPr>
            <p:ph type="sldNum" sz="quarter" idx="10"/>
          </p:nvPr>
        </p:nvSpPr>
        <p:spPr/>
        <p:txBody>
          <a:bodyPr/>
          <a:lstStyle/>
          <a:p>
            <a:fld id="{6D0A4662-C1E8-EC44-B38A-62EC5C0ED66E}" type="slidenum">
              <a:rPr lang="en-US" smtClean="0"/>
              <a:t>3</a:t>
            </a:fld>
            <a:endParaRPr lang="en-US"/>
          </a:p>
        </p:txBody>
      </p:sp>
    </p:spTree>
    <p:extLst>
      <p:ext uri="{BB962C8B-B14F-4D97-AF65-F5344CB8AC3E}">
        <p14:creationId xmlns:p14="http://schemas.microsoft.com/office/powerpoint/2010/main" val="299497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4</a:t>
            </a:fld>
            <a:endParaRPr lang="en-US"/>
          </a:p>
        </p:txBody>
      </p:sp>
    </p:spTree>
    <p:extLst>
      <p:ext uri="{BB962C8B-B14F-4D97-AF65-F5344CB8AC3E}">
        <p14:creationId xmlns:p14="http://schemas.microsoft.com/office/powerpoint/2010/main" val="1637547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-Endogenous data</a:t>
            </a:r>
            <a:r>
              <a:rPr lang="en-US" baseline="0" dirty="0" smtClean="0"/>
              <a:t> – within the network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-Exogenous data – outside of the network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-Stucco gathers this all into one place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will focus on unstructured data</a:t>
            </a:r>
            <a:endParaRPr lang="en-US" dirty="0" smtClean="0"/>
          </a:p>
          <a:p>
            <a:endParaRPr lang="en-US" dirty="0"/>
          </a:p>
        </p:txBody>
      </p:sp>
      <p:sp>
        <p:nvSpPr>
          <p:cNvPr id="4" name="Slide Number Placeholder 3"/>
          <p:cNvSpPr>
            <a:spLocks noGrp="1"/>
          </p:cNvSpPr>
          <p:nvPr>
            <p:ph type="sldNum" sz="quarter" idx="10"/>
          </p:nvPr>
        </p:nvSpPr>
        <p:spPr/>
        <p:txBody>
          <a:bodyPr/>
          <a:lstStyle/>
          <a:p>
            <a:fld id="{AED52268-D968-404C-8725-F87955664BFD}" type="slidenum">
              <a:rPr lang="en-US" smtClean="0"/>
              <a:pPr/>
              <a:t>5</a:t>
            </a:fld>
            <a:endParaRPr lang="en-US"/>
          </a:p>
        </p:txBody>
      </p:sp>
    </p:spTree>
    <p:extLst>
      <p:ext uri="{BB962C8B-B14F-4D97-AF65-F5344CB8AC3E}">
        <p14:creationId xmlns:p14="http://schemas.microsoft.com/office/powerpoint/2010/main" val="282762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4 months</a:t>
            </a:r>
            <a:r>
              <a:rPr lang="en-US" baseline="0" dirty="0" smtClean="0"/>
              <a:t> from first mention to patch.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an analyst knew about the information in the tweet, or even the information in the blog discussion and email list awhile later, they’d be able to take precautions against the exploit code on 5/20.  Or at least they’d be able to understand what happened if they were targeted.</a:t>
            </a:r>
            <a:endParaRPr lang="en-US" dirty="0" smtClean="0"/>
          </a:p>
          <a:p>
            <a:endParaRPr lang="en-US" dirty="0"/>
          </a:p>
        </p:txBody>
      </p:sp>
      <p:sp>
        <p:nvSpPr>
          <p:cNvPr id="4" name="Slide Number Placeholder 3"/>
          <p:cNvSpPr>
            <a:spLocks noGrp="1"/>
          </p:cNvSpPr>
          <p:nvPr>
            <p:ph type="sldNum" sz="quarter" idx="10"/>
          </p:nvPr>
        </p:nvSpPr>
        <p:spPr/>
        <p:txBody>
          <a:bodyPr/>
          <a:lstStyle/>
          <a:p>
            <a:fld id="{AED52268-D968-404C-8725-F87955664BFD}" type="slidenum">
              <a:rPr lang="en-US" smtClean="0"/>
              <a:pPr/>
              <a:t>6</a:t>
            </a:fld>
            <a:endParaRPr lang="en-US"/>
          </a:p>
        </p:txBody>
      </p:sp>
    </p:spTree>
    <p:extLst>
      <p:ext uri="{BB962C8B-B14F-4D97-AF65-F5344CB8AC3E}">
        <p14:creationId xmlns:p14="http://schemas.microsoft.com/office/powerpoint/2010/main" val="860445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7</a:t>
            </a:fld>
            <a:endParaRPr lang="en-US"/>
          </a:p>
        </p:txBody>
      </p:sp>
    </p:spTree>
    <p:extLst>
      <p:ext uri="{BB962C8B-B14F-4D97-AF65-F5344CB8AC3E}">
        <p14:creationId xmlns:p14="http://schemas.microsoft.com/office/powerpoint/2010/main" val="708747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with endogenous, exogenous data.</a:t>
            </a:r>
          </a:p>
          <a:p>
            <a:r>
              <a:rPr lang="en-US" baseline="0" dirty="0" smtClean="0"/>
              <a:t>-Go left to get to knowledge graph.</a:t>
            </a:r>
          </a:p>
          <a:p>
            <a:r>
              <a:rPr lang="en-US" baseline="0" dirty="0" smtClean="0"/>
              <a:t>-Stucco fills in all those things between.</a:t>
            </a:r>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8</a:t>
            </a:fld>
            <a:endParaRPr lang="en-US"/>
          </a:p>
        </p:txBody>
      </p:sp>
    </p:spTree>
    <p:extLst>
      <p:ext uri="{BB962C8B-B14F-4D97-AF65-F5344CB8AC3E}">
        <p14:creationId xmlns:p14="http://schemas.microsoft.com/office/powerpoint/2010/main" val="1780748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9</a:t>
            </a:fld>
            <a:endParaRPr lang="en-US"/>
          </a:p>
        </p:txBody>
      </p:sp>
    </p:spTree>
    <p:extLst>
      <p:ext uri="{BB962C8B-B14F-4D97-AF65-F5344CB8AC3E}">
        <p14:creationId xmlns:p14="http://schemas.microsoft.com/office/powerpoint/2010/main" val="206349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DividerPage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35000" y="1743075"/>
            <a:ext cx="7772400" cy="1470025"/>
          </a:xfrm>
        </p:spPr>
        <p:txBody>
          <a:bodyPr/>
          <a:lstStyle>
            <a:lvl1pPr algn="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C5CEA497-5022-8D4E-A045-41C89ECDE1B2}" type="datetime1">
              <a:rPr lang="en-US" smtClean="0"/>
              <a:t>8/11/16</a:t>
            </a:fld>
            <a:endParaRPr lang="en-US"/>
          </a:p>
        </p:txBody>
      </p:sp>
      <p:sp>
        <p:nvSpPr>
          <p:cNvPr id="5" name="Footer Placeholder 4"/>
          <p:cNvSpPr>
            <a:spLocks noGrp="1"/>
          </p:cNvSpPr>
          <p:nvPr>
            <p:ph type="ftr" sz="quarter" idx="11"/>
          </p:nvPr>
        </p:nvSpPr>
        <p:spPr/>
        <p:txBody>
          <a:bodyPr/>
          <a:lstStyle/>
          <a:p>
            <a:r>
              <a:rPr lang="en-US" smtClean="0"/>
              <a:t>DHS S&amp;T Cyber Security Division | 2016 R&amp;D Showcase &amp; Technical Workshop</a:t>
            </a:r>
            <a:endParaRPr lang="en-US"/>
          </a:p>
        </p:txBody>
      </p:sp>
      <p:sp>
        <p:nvSpPr>
          <p:cNvPr id="6" name="Slide Number Placeholder 5"/>
          <p:cNvSpPr>
            <a:spLocks noGrp="1"/>
          </p:cNvSpPr>
          <p:nvPr>
            <p:ph type="sldNum" sz="quarter" idx="12"/>
          </p:nvPr>
        </p:nvSpPr>
        <p:spPr/>
        <p:txBody>
          <a:bodyPr/>
          <a:lstStyle/>
          <a:p>
            <a:fld id="{27A816F8-0088-644E-BE74-38BEAB893A5F}" type="slidenum">
              <a:rPr lang="en-US" smtClean="0"/>
              <a:t>‹#›</a:t>
            </a:fld>
            <a:endParaRPr lang="en-US"/>
          </a:p>
        </p:txBody>
      </p:sp>
    </p:spTree>
    <p:extLst>
      <p:ext uri="{BB962C8B-B14F-4D97-AF65-F5344CB8AC3E}">
        <p14:creationId xmlns:p14="http://schemas.microsoft.com/office/powerpoint/2010/main" val="1799745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ividerPage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lgn="l">
              <a:defRPr>
                <a:solidFill>
                  <a:srgbClr val="FBAD4E"/>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457200" y="6356350"/>
            <a:ext cx="5562600" cy="365125"/>
          </a:xfrm>
        </p:spPr>
        <p:txBody>
          <a:bodyPr/>
          <a:lstStyle>
            <a:lvl1pPr>
              <a:defRPr>
                <a:solidFill>
                  <a:schemeClr val="bg1"/>
                </a:solidFill>
              </a:defRPr>
            </a:lvl1pPr>
          </a:lstStyle>
          <a:p>
            <a:r>
              <a:rPr lang="en-US" smtClean="0"/>
              <a:t>DHS S&amp;T Cyber Security Division | 2016 R&amp;D Showcase &amp; Technical Workshop</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A816F8-0088-644E-BE74-38BEAB893A5F}" type="slidenum">
              <a:rPr lang="en-US" smtClean="0"/>
              <a:pPr/>
              <a:t>‹#›</a:t>
            </a:fld>
            <a:endParaRPr lang="en-US"/>
          </a:p>
        </p:txBody>
      </p:sp>
    </p:spTree>
    <p:extLst>
      <p:ext uri="{BB962C8B-B14F-4D97-AF65-F5344CB8AC3E}">
        <p14:creationId xmlns:p14="http://schemas.microsoft.com/office/powerpoint/2010/main" val="338300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1" name="Picture 10" descr="Header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2734056"/>
          </a:xfrm>
          <a:prstGeom prst="rect">
            <a:avLst/>
          </a:prstGeom>
        </p:spPr>
      </p:pic>
      <p:sp>
        <p:nvSpPr>
          <p:cNvPr id="2" name="Title 1"/>
          <p:cNvSpPr>
            <a:spLocks noGrp="1"/>
          </p:cNvSpPr>
          <p:nvPr>
            <p:ph type="title"/>
          </p:nvPr>
        </p:nvSpPr>
        <p:spPr>
          <a:xfrm>
            <a:off x="571500" y="274638"/>
            <a:ext cx="8229600" cy="1143000"/>
          </a:xfrm>
        </p:spPr>
        <p:txBody>
          <a:bodyPr/>
          <a:lstStyle>
            <a:lvl1pPr algn="l">
              <a:defRPr>
                <a:solidFill>
                  <a:srgbClr val="FBAD4E"/>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71500" y="1600200"/>
            <a:ext cx="3924300" cy="4525963"/>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3"/>
          <p:cNvSpPr>
            <a:spLocks noGrp="1"/>
          </p:cNvSpPr>
          <p:nvPr>
            <p:ph type="ftr" sz="quarter" idx="11"/>
          </p:nvPr>
        </p:nvSpPr>
        <p:spPr>
          <a:xfrm>
            <a:off x="571500" y="6356350"/>
            <a:ext cx="5880100" cy="365125"/>
          </a:xfrm>
        </p:spPr>
        <p:txBody>
          <a:bodyPr/>
          <a:lstStyle>
            <a:lvl1pPr>
              <a:defRPr>
                <a:latin typeface="Franklin Gothic Book" panose="020B0503020102020204" pitchFamily="34" charset="0"/>
              </a:defRPr>
            </a:lvl1pPr>
          </a:lstStyle>
          <a:p>
            <a:pPr algn="l"/>
            <a:r>
              <a:rPr lang="en-US" dirty="0" smtClean="0"/>
              <a:t>DHS S&amp;T Cyber Security Division | 2016 R&amp;D Showcase &amp; Technical Workshop</a:t>
            </a:r>
            <a:endParaRPr lang="en-US" dirty="0"/>
          </a:p>
        </p:txBody>
      </p:sp>
      <p:sp>
        <p:nvSpPr>
          <p:cNvPr id="9" name="Slide Number Placeholder 4"/>
          <p:cNvSpPr>
            <a:spLocks noGrp="1"/>
          </p:cNvSpPr>
          <p:nvPr>
            <p:ph type="sldNum" sz="quarter" idx="12"/>
          </p:nvPr>
        </p:nvSpPr>
        <p:spPr>
          <a:xfrm>
            <a:off x="6553200" y="6356350"/>
            <a:ext cx="2133600" cy="365125"/>
          </a:xfrm>
        </p:spPr>
        <p:txBody>
          <a:bodyPr/>
          <a:lstStyle/>
          <a:p>
            <a:fld id="{27A816F8-0088-644E-BE74-38BEAB893A5F}" type="slidenum">
              <a:rPr lang="en-US" smtClean="0"/>
              <a:t>‹#›</a:t>
            </a:fld>
            <a:endParaRPr lang="en-US"/>
          </a:p>
        </p:txBody>
      </p:sp>
      <p:sp>
        <p:nvSpPr>
          <p:cNvPr id="10" name="Content Placeholder 2"/>
          <p:cNvSpPr>
            <a:spLocks noGrp="1"/>
          </p:cNvSpPr>
          <p:nvPr>
            <p:ph sz="half" idx="13"/>
          </p:nvPr>
        </p:nvSpPr>
        <p:spPr>
          <a:xfrm>
            <a:off x="4648200" y="1600200"/>
            <a:ext cx="4152900" cy="4525963"/>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3615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Header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2734056"/>
          </a:xfrm>
          <a:prstGeom prst="rect">
            <a:avLst/>
          </a:prstGeom>
        </p:spPr>
      </p:pic>
      <p:sp>
        <p:nvSpPr>
          <p:cNvPr id="3" name="Text Placeholder 2"/>
          <p:cNvSpPr>
            <a:spLocks noGrp="1"/>
          </p:cNvSpPr>
          <p:nvPr>
            <p:ph type="body" idx="1"/>
          </p:nvPr>
        </p:nvSpPr>
        <p:spPr>
          <a:xfrm>
            <a:off x="571500" y="1535113"/>
            <a:ext cx="3924300" cy="959643"/>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2"/>
          <p:cNvSpPr>
            <a:spLocks noGrp="1"/>
          </p:cNvSpPr>
          <p:nvPr>
            <p:ph sz="half" idx="13"/>
          </p:nvPr>
        </p:nvSpPr>
        <p:spPr>
          <a:xfrm>
            <a:off x="571500" y="2527300"/>
            <a:ext cx="3924300" cy="3682999"/>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sz="half" idx="14"/>
          </p:nvPr>
        </p:nvSpPr>
        <p:spPr>
          <a:xfrm>
            <a:off x="4648200" y="2527300"/>
            <a:ext cx="4152900" cy="3682999"/>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2"/>
          <p:cNvSpPr>
            <a:spLocks noGrp="1"/>
          </p:cNvSpPr>
          <p:nvPr>
            <p:ph type="body" idx="15"/>
          </p:nvPr>
        </p:nvSpPr>
        <p:spPr>
          <a:xfrm>
            <a:off x="4648200" y="1535113"/>
            <a:ext cx="4152900" cy="959643"/>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4" name="Footer Placeholder 3"/>
          <p:cNvSpPr>
            <a:spLocks noGrp="1"/>
          </p:cNvSpPr>
          <p:nvPr>
            <p:ph type="ftr" sz="quarter" idx="11"/>
          </p:nvPr>
        </p:nvSpPr>
        <p:spPr>
          <a:xfrm>
            <a:off x="571500" y="6356350"/>
            <a:ext cx="5880100" cy="365125"/>
          </a:xfrm>
        </p:spPr>
        <p:txBody>
          <a:bodyPr/>
          <a:lstStyle>
            <a:lvl1pPr>
              <a:defRPr>
                <a:latin typeface="Franklin Gothic Book" panose="020B0503020102020204" pitchFamily="34" charset="0"/>
              </a:defRPr>
            </a:lvl1pPr>
          </a:lstStyle>
          <a:p>
            <a:pPr algn="l"/>
            <a:r>
              <a:rPr lang="en-US" dirty="0" smtClean="0"/>
              <a:t>DHS S&amp;T Cyber Security Division | 2016 R&amp;D Showcase &amp; Technical Workshop</a:t>
            </a:r>
            <a:endParaRPr lang="en-US" dirty="0"/>
          </a:p>
        </p:txBody>
      </p:sp>
      <p:sp>
        <p:nvSpPr>
          <p:cNvPr id="15" name="Slide Number Placeholder 4"/>
          <p:cNvSpPr>
            <a:spLocks noGrp="1"/>
          </p:cNvSpPr>
          <p:nvPr>
            <p:ph type="sldNum" sz="quarter" idx="12"/>
          </p:nvPr>
        </p:nvSpPr>
        <p:spPr>
          <a:xfrm>
            <a:off x="6553200" y="6356350"/>
            <a:ext cx="2133600" cy="365125"/>
          </a:xfrm>
        </p:spPr>
        <p:txBody>
          <a:bodyPr/>
          <a:lstStyle/>
          <a:p>
            <a:fld id="{27A816F8-0088-644E-BE74-38BEAB893A5F}" type="slidenum">
              <a:rPr lang="en-US" smtClean="0"/>
              <a:t>‹#›</a:t>
            </a:fld>
            <a:endParaRPr lang="en-US"/>
          </a:p>
        </p:txBody>
      </p:sp>
      <p:sp>
        <p:nvSpPr>
          <p:cNvPr id="16" name="Title 1"/>
          <p:cNvSpPr>
            <a:spLocks noGrp="1"/>
          </p:cNvSpPr>
          <p:nvPr>
            <p:ph type="title"/>
          </p:nvPr>
        </p:nvSpPr>
        <p:spPr>
          <a:xfrm>
            <a:off x="571500" y="274638"/>
            <a:ext cx="8229600" cy="1143000"/>
          </a:xfrm>
        </p:spPr>
        <p:txBody>
          <a:bodyPr/>
          <a:lstStyle>
            <a:lvl1pPr algn="l">
              <a:defRPr>
                <a:solidFill>
                  <a:srgbClr val="FBAD4E"/>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7883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Header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2734056"/>
          </a:xfrm>
          <a:prstGeom prst="rect">
            <a:avLst/>
          </a:prstGeom>
        </p:spPr>
      </p:pic>
      <p:sp>
        <p:nvSpPr>
          <p:cNvPr id="7" name="Content Placeholder 2"/>
          <p:cNvSpPr>
            <a:spLocks noGrp="1"/>
          </p:cNvSpPr>
          <p:nvPr>
            <p:ph sz="half" idx="1"/>
          </p:nvPr>
        </p:nvSpPr>
        <p:spPr>
          <a:xfrm>
            <a:off x="571500" y="1600200"/>
            <a:ext cx="8115300" cy="4525963"/>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571500" y="274638"/>
            <a:ext cx="8229600" cy="1143000"/>
          </a:xfrm>
        </p:spPr>
        <p:txBody>
          <a:bodyPr/>
          <a:lstStyle>
            <a:lvl1pPr algn="l">
              <a:defRPr>
                <a:solidFill>
                  <a:srgbClr val="FBAD4E"/>
                </a:solidFill>
              </a:defRPr>
            </a:lvl1pPr>
          </a:lstStyle>
          <a:p>
            <a:r>
              <a:rPr lang="en-US" dirty="0" smtClean="0"/>
              <a:t>Click to edit Master title style</a:t>
            </a:r>
            <a:endParaRPr lang="en-US" dirty="0"/>
          </a:p>
        </p:txBody>
      </p:sp>
      <p:sp>
        <p:nvSpPr>
          <p:cNvPr id="10" name="Footer Placeholder 3"/>
          <p:cNvSpPr>
            <a:spLocks noGrp="1"/>
          </p:cNvSpPr>
          <p:nvPr>
            <p:ph type="ftr" sz="quarter" idx="11"/>
          </p:nvPr>
        </p:nvSpPr>
        <p:spPr>
          <a:xfrm>
            <a:off x="571500" y="6356350"/>
            <a:ext cx="5880100" cy="365125"/>
          </a:xfrm>
        </p:spPr>
        <p:txBody>
          <a:bodyPr/>
          <a:lstStyle>
            <a:lvl1pPr>
              <a:defRPr>
                <a:latin typeface="Franklin Gothic Book" panose="020B0503020102020204" pitchFamily="34" charset="0"/>
              </a:defRPr>
            </a:lvl1pPr>
          </a:lstStyle>
          <a:p>
            <a:pPr algn="l"/>
            <a:r>
              <a:rPr lang="en-US" dirty="0" smtClean="0"/>
              <a:t>DHS S&amp;T Cyber Security Division | 2016 R&amp;D Showcase &amp; Technical Workshop</a:t>
            </a:r>
            <a:endParaRPr lang="en-US" dirty="0"/>
          </a:p>
        </p:txBody>
      </p:sp>
      <p:sp>
        <p:nvSpPr>
          <p:cNvPr id="11" name="Slide Number Placeholder 4"/>
          <p:cNvSpPr>
            <a:spLocks noGrp="1"/>
          </p:cNvSpPr>
          <p:nvPr>
            <p:ph type="sldNum" sz="quarter" idx="12"/>
          </p:nvPr>
        </p:nvSpPr>
        <p:spPr>
          <a:xfrm>
            <a:off x="6553200" y="6356350"/>
            <a:ext cx="2133600" cy="365125"/>
          </a:xfrm>
        </p:spPr>
        <p:txBody>
          <a:bodyPr/>
          <a:lstStyle/>
          <a:p>
            <a:fld id="{27A816F8-0088-644E-BE74-38BEAB893A5F}" type="slidenum">
              <a:rPr lang="en-US" smtClean="0"/>
              <a:t>‹#›</a:t>
            </a:fld>
            <a:endParaRPr lang="en-US"/>
          </a:p>
        </p:txBody>
      </p:sp>
    </p:spTree>
    <p:extLst>
      <p:ext uri="{BB962C8B-B14F-4D97-AF65-F5344CB8AC3E}">
        <p14:creationId xmlns:p14="http://schemas.microsoft.com/office/powerpoint/2010/main" val="20442841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descr="Header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2734056"/>
          </a:xfrm>
          <a:prstGeom prst="rect">
            <a:avLst/>
          </a:prstGeom>
        </p:spPr>
      </p:pic>
      <p:sp>
        <p:nvSpPr>
          <p:cNvPr id="5" name="Footer Placeholder 3"/>
          <p:cNvSpPr>
            <a:spLocks noGrp="1"/>
          </p:cNvSpPr>
          <p:nvPr>
            <p:ph type="ftr" sz="quarter" idx="11"/>
          </p:nvPr>
        </p:nvSpPr>
        <p:spPr>
          <a:xfrm>
            <a:off x="571500" y="6356350"/>
            <a:ext cx="5880100" cy="365125"/>
          </a:xfrm>
        </p:spPr>
        <p:txBody>
          <a:bodyPr/>
          <a:lstStyle>
            <a:lvl1pPr>
              <a:defRPr>
                <a:latin typeface="Franklin Gothic Book" panose="020B0503020102020204" pitchFamily="34" charset="0"/>
              </a:defRPr>
            </a:lvl1pPr>
          </a:lstStyle>
          <a:p>
            <a:pPr algn="l"/>
            <a:r>
              <a:rPr lang="en-US" dirty="0" smtClean="0"/>
              <a:t>DHS S&amp;T Cyber Security Division | 2016 R&amp;D Showcase &amp; Technical Workshop</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fld id="{27A816F8-0088-644E-BE74-38BEAB893A5F}" type="slidenum">
              <a:rPr lang="en-US" smtClean="0"/>
              <a:t>‹#›</a:t>
            </a:fld>
            <a:endParaRPr lang="en-US"/>
          </a:p>
        </p:txBody>
      </p:sp>
      <p:sp>
        <p:nvSpPr>
          <p:cNvPr id="8" name="Content Placeholder 2"/>
          <p:cNvSpPr>
            <a:spLocks noGrp="1"/>
          </p:cNvSpPr>
          <p:nvPr>
            <p:ph sz="half" idx="1"/>
          </p:nvPr>
        </p:nvSpPr>
        <p:spPr>
          <a:xfrm>
            <a:off x="571500" y="1600200"/>
            <a:ext cx="3924300" cy="4525963"/>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half" idx="13"/>
          </p:nvPr>
        </p:nvSpPr>
        <p:spPr>
          <a:xfrm>
            <a:off x="4737100" y="1600200"/>
            <a:ext cx="4038600" cy="4525963"/>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endParaRPr lang="en-US" dirty="0"/>
          </a:p>
        </p:txBody>
      </p:sp>
      <p:sp>
        <p:nvSpPr>
          <p:cNvPr id="10" name="Title 1"/>
          <p:cNvSpPr>
            <a:spLocks noGrp="1"/>
          </p:cNvSpPr>
          <p:nvPr>
            <p:ph type="title"/>
          </p:nvPr>
        </p:nvSpPr>
        <p:spPr>
          <a:xfrm>
            <a:off x="571500" y="274638"/>
            <a:ext cx="8229600" cy="1143000"/>
          </a:xfrm>
        </p:spPr>
        <p:txBody>
          <a:bodyPr/>
          <a:lstStyle>
            <a:lvl1pPr algn="l">
              <a:defRPr>
                <a:solidFill>
                  <a:srgbClr val="FBAD4E"/>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54754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1C1485-7E23-AD49-BC52-38B6E1234B2D}" type="datetime1">
              <a:rPr lang="en-US" smtClean="0"/>
              <a:t>8/11/16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DHS S&amp;T Cyber Security Division | 2016 R&amp;D Showcase &amp; Technical Workshop</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A816F8-0088-644E-BE74-38BEAB893A5F}" type="slidenum">
              <a:rPr lang="en-US" smtClean="0"/>
              <a:t>‹#›</a:t>
            </a:fld>
            <a:endParaRPr lang="en-US"/>
          </a:p>
        </p:txBody>
      </p:sp>
    </p:spTree>
    <p:extLst>
      <p:ext uri="{BB962C8B-B14F-4D97-AF65-F5344CB8AC3E}">
        <p14:creationId xmlns:p14="http://schemas.microsoft.com/office/powerpoint/2010/main" val="1022563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457200" rtl="0" eaLnBrk="1" latinLnBrk="0" hangingPunct="1">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technet.microsoft.com/en-us/security/rss/comprehensive" TargetMode="External"/><Relationship Id="rId3" Type="http://schemas.openxmlformats.org/officeDocument/2006/relationships/hyperlink" Target="http://blogs.technet.com/b/msrc/atom.aspx"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S. Department of Homeland Security seal, Science &amp; Technology " title="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284" y="617464"/>
            <a:ext cx="1549889" cy="657412"/>
          </a:xfrm>
          <a:prstGeom prst="rect">
            <a:avLst/>
          </a:prstGeom>
        </p:spPr>
      </p:pic>
      <p:sp>
        <p:nvSpPr>
          <p:cNvPr id="7" name="TextBox 6"/>
          <p:cNvSpPr txBox="1"/>
          <p:nvPr/>
        </p:nvSpPr>
        <p:spPr>
          <a:xfrm>
            <a:off x="2185988" y="457228"/>
            <a:ext cx="6761688" cy="584775"/>
          </a:xfrm>
          <a:prstGeom prst="rect">
            <a:avLst/>
          </a:prstGeom>
          <a:noFill/>
        </p:spPr>
        <p:txBody>
          <a:bodyPr wrap="square" rtlCol="0">
            <a:spAutoFit/>
          </a:bodyPr>
          <a:lstStyle/>
          <a:p>
            <a:r>
              <a:rPr lang="en-US" sz="3200" b="1" dirty="0" smtClean="0">
                <a:solidFill>
                  <a:srgbClr val="FBAD4E"/>
                </a:solidFill>
                <a:latin typeface="Arial Narrow"/>
                <a:cs typeface="Arial Narrow"/>
              </a:rPr>
              <a:t>Stucco Component Presentation</a:t>
            </a:r>
            <a:endParaRPr lang="en-US" sz="3200" b="1" dirty="0">
              <a:solidFill>
                <a:srgbClr val="FBAD4E"/>
              </a:solidFill>
              <a:latin typeface="Arial Narrow"/>
              <a:cs typeface="Arial Narrow"/>
            </a:endParaRPr>
          </a:p>
        </p:txBody>
      </p:sp>
      <p:sp>
        <p:nvSpPr>
          <p:cNvPr id="2" name="Title 1"/>
          <p:cNvSpPr>
            <a:spLocks noGrp="1"/>
          </p:cNvSpPr>
          <p:nvPr>
            <p:ph type="ctrTitle"/>
          </p:nvPr>
        </p:nvSpPr>
        <p:spPr>
          <a:xfrm>
            <a:off x="635000" y="1820425"/>
            <a:ext cx="7772400" cy="1470025"/>
          </a:xfrm>
        </p:spPr>
        <p:txBody>
          <a:bodyPr>
            <a:noAutofit/>
          </a:bodyPr>
          <a:lstStyle/>
          <a:p>
            <a:r>
              <a:rPr lang="en-US" sz="3200" dirty="0" smtClean="0"/>
              <a:t>Cyber Relation Extraction from Unstructured Documents</a:t>
            </a:r>
            <a:endParaRPr lang="en-US" sz="3200" dirty="0"/>
          </a:p>
        </p:txBody>
      </p:sp>
      <p:sp>
        <p:nvSpPr>
          <p:cNvPr id="3" name="Subtitle 2"/>
          <p:cNvSpPr>
            <a:spLocks noGrp="1"/>
          </p:cNvSpPr>
          <p:nvPr>
            <p:ph type="subTitle" idx="4294967295"/>
          </p:nvPr>
        </p:nvSpPr>
        <p:spPr>
          <a:xfrm>
            <a:off x="685800" y="3609892"/>
            <a:ext cx="7721600" cy="2028908"/>
          </a:xfrm>
        </p:spPr>
        <p:txBody>
          <a:bodyPr>
            <a:normAutofit/>
          </a:bodyPr>
          <a:lstStyle/>
          <a:p>
            <a:pPr marL="0" indent="0">
              <a:buNone/>
            </a:pPr>
            <a:r>
              <a:rPr lang="en-US" dirty="0" smtClean="0">
                <a:solidFill>
                  <a:schemeClr val="bg1"/>
                </a:solidFill>
              </a:rPr>
              <a:t>Isaac Persing</a:t>
            </a:r>
          </a:p>
          <a:p>
            <a:pPr marL="0" indent="0">
              <a:buNone/>
            </a:pPr>
            <a:r>
              <a:rPr lang="en-US" dirty="0" smtClean="0">
                <a:solidFill>
                  <a:schemeClr val="bg1"/>
                </a:solidFill>
              </a:rPr>
              <a:t>The University of Texas at Dallas</a:t>
            </a:r>
            <a:endParaRPr lang="en-US" dirty="0">
              <a:solidFill>
                <a:schemeClr val="bg1"/>
              </a:solidFill>
            </a:endParaRPr>
          </a:p>
          <a:p>
            <a:pPr marL="0" indent="0">
              <a:buNone/>
            </a:pPr>
            <a:endParaRPr lang="en-US" sz="2200" i="1" dirty="0">
              <a:solidFill>
                <a:schemeClr val="bg1"/>
              </a:solidFill>
            </a:endParaRPr>
          </a:p>
          <a:p>
            <a:pPr marL="0" indent="0">
              <a:buNone/>
            </a:pPr>
            <a:r>
              <a:rPr lang="en-US" sz="2200" i="1" dirty="0" smtClean="0">
                <a:solidFill>
                  <a:schemeClr val="bg1"/>
                </a:solidFill>
              </a:rPr>
              <a:t>2016-08-11</a:t>
            </a:r>
            <a:endParaRPr lang="en-US" sz="2200" i="1" dirty="0">
              <a:solidFill>
                <a:schemeClr val="bg1"/>
              </a:solidFill>
            </a:endParaRPr>
          </a:p>
        </p:txBody>
      </p:sp>
    </p:spTree>
    <p:extLst>
      <p:ext uri="{BB962C8B-B14F-4D97-AF65-F5344CB8AC3E}">
        <p14:creationId xmlns:p14="http://schemas.microsoft.com/office/powerpoint/2010/main" val="10784931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571500" y="1856509"/>
            <a:ext cx="8115300" cy="4269654"/>
          </a:xfrm>
        </p:spPr>
        <p:txBody>
          <a:bodyPr>
            <a:normAutofit/>
          </a:bodyPr>
          <a:lstStyle/>
          <a:p>
            <a:pPr marL="514350" indent="-514350">
              <a:buFont typeface="+mj-lt"/>
              <a:buAutoNum type="arabicPeriod"/>
            </a:pPr>
            <a:r>
              <a:rPr lang="en-US" dirty="0" smtClean="0">
                <a:solidFill>
                  <a:schemeClr val="tx1"/>
                </a:solidFill>
              </a:rPr>
              <a:t>Constructed a list of cyber security relevant unstructured document sources</a:t>
            </a:r>
          </a:p>
          <a:p>
            <a:pPr marL="514350" indent="-514350">
              <a:buFont typeface="+mj-lt"/>
              <a:buAutoNum type="arabicPeriod"/>
            </a:pPr>
            <a:r>
              <a:rPr lang="en-US" dirty="0" smtClean="0">
                <a:solidFill>
                  <a:schemeClr val="tx1"/>
                </a:solidFill>
              </a:rPr>
              <a:t>Configured collector to extract documents at regular intervals</a:t>
            </a:r>
          </a:p>
          <a:p>
            <a:pPr marL="514350" indent="-514350">
              <a:buFont typeface="+mj-lt"/>
              <a:buAutoNum type="arabicPeriod"/>
            </a:pPr>
            <a:r>
              <a:rPr lang="en-US" dirty="0" smtClean="0">
                <a:solidFill>
                  <a:schemeClr val="tx1"/>
                </a:solidFill>
              </a:rPr>
              <a:t>Debugged collector pipeline</a:t>
            </a:r>
          </a:p>
          <a:p>
            <a:pPr marL="514350" indent="-514350">
              <a:buFont typeface="+mj-lt"/>
              <a:buAutoNum type="arabicPeriod"/>
            </a:pPr>
            <a:r>
              <a:rPr lang="en-US" dirty="0" smtClean="0">
                <a:solidFill>
                  <a:schemeClr val="tx1"/>
                </a:solidFill>
              </a:rPr>
              <a:t>Currently collecting documents</a:t>
            </a:r>
          </a:p>
          <a:p>
            <a:pPr lvl="1"/>
            <a:r>
              <a:rPr lang="en-US" dirty="0"/>
              <a:t>Collected 174 documents in first 5 hours</a:t>
            </a:r>
          </a:p>
          <a:p>
            <a:pPr lvl="1"/>
            <a:r>
              <a:rPr lang="en-US" dirty="0"/>
              <a:t>Collection works in real-time</a:t>
            </a:r>
          </a:p>
          <a:p>
            <a:pPr marL="514350" indent="-514350">
              <a:buFont typeface="+mj-lt"/>
              <a:buAutoNum type="arabicPeriod"/>
            </a:pPr>
            <a:endParaRPr lang="en-US" dirty="0" smtClean="0">
              <a:solidFill>
                <a:schemeClr val="tx1"/>
              </a:solidFill>
            </a:endParaRPr>
          </a:p>
        </p:txBody>
      </p:sp>
      <p:sp>
        <p:nvSpPr>
          <p:cNvPr id="2" name="Title 1"/>
          <p:cNvSpPr>
            <a:spLocks noGrp="1"/>
          </p:cNvSpPr>
          <p:nvPr>
            <p:ph type="title"/>
          </p:nvPr>
        </p:nvSpPr>
        <p:spPr/>
        <p:txBody>
          <a:bodyPr>
            <a:noAutofit/>
          </a:bodyPr>
          <a:lstStyle/>
          <a:p>
            <a:r>
              <a:rPr lang="en-US" sz="3200" dirty="0" smtClean="0"/>
              <a:t>Collecting Data from Unstructured Sources</a:t>
            </a:r>
            <a:endParaRPr lang="en-US" sz="3200" dirty="0"/>
          </a:p>
        </p:txBody>
      </p:sp>
      <p:sp>
        <p:nvSpPr>
          <p:cNvPr id="5" name="Slide Number Placeholder 4"/>
          <p:cNvSpPr>
            <a:spLocks noGrp="1"/>
          </p:cNvSpPr>
          <p:nvPr>
            <p:ph type="sldNum" sz="quarter" idx="12"/>
          </p:nvPr>
        </p:nvSpPr>
        <p:spPr/>
        <p:txBody>
          <a:bodyPr/>
          <a:lstStyle/>
          <a:p>
            <a:fld id="{4B6D4E0D-08D0-2444-94EB-8D1FA7E83E0F}" type="slidenum">
              <a:rPr lang="en-US" smtClean="0"/>
              <a:pPr/>
              <a:t>10</a:t>
            </a:fld>
            <a:endParaRPr lang="en-US"/>
          </a:p>
        </p:txBody>
      </p:sp>
    </p:spTree>
    <p:extLst>
      <p:ext uri="{BB962C8B-B14F-4D97-AF65-F5344CB8AC3E}">
        <p14:creationId xmlns:p14="http://schemas.microsoft.com/office/powerpoint/2010/main" val="6642193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571500" y="2000250"/>
            <a:ext cx="8115300" cy="4356100"/>
          </a:xfrm>
        </p:spPr>
        <p:txBody>
          <a:bodyPr numCol="2">
            <a:normAutofit fontScale="47500" lnSpcReduction="20000"/>
          </a:bodyPr>
          <a:lstStyle/>
          <a:p>
            <a:r>
              <a:rPr lang="en-US" dirty="0"/>
              <a:t>Microsoft Comprehensive Security Alerts</a:t>
            </a:r>
          </a:p>
          <a:p>
            <a:r>
              <a:rPr lang="en-US" dirty="0"/>
              <a:t>Microsoft Security Response Center</a:t>
            </a:r>
          </a:p>
          <a:p>
            <a:r>
              <a:rPr lang="en-US" dirty="0"/>
              <a:t>Microsoft Security Advisories</a:t>
            </a:r>
          </a:p>
          <a:p>
            <a:r>
              <a:rPr lang="en-US" dirty="0"/>
              <a:t>Oracle Alerts</a:t>
            </a:r>
          </a:p>
          <a:p>
            <a:r>
              <a:rPr lang="en-US" dirty="0"/>
              <a:t>Apple Security </a:t>
            </a:r>
            <a:r>
              <a:rPr lang="en-US" dirty="0" smtClean="0"/>
              <a:t>Announcements</a:t>
            </a:r>
            <a:endParaRPr lang="en-US" dirty="0"/>
          </a:p>
          <a:p>
            <a:r>
              <a:rPr lang="en-US" dirty="0"/>
              <a:t>Symantec Security Response</a:t>
            </a:r>
          </a:p>
          <a:p>
            <a:r>
              <a:rPr lang="en-US" dirty="0"/>
              <a:t>SANS Internet Storm Center</a:t>
            </a:r>
          </a:p>
          <a:p>
            <a:r>
              <a:rPr lang="en-US" dirty="0"/>
              <a:t>Sophos Naked Security</a:t>
            </a:r>
          </a:p>
          <a:p>
            <a:r>
              <a:rPr lang="en-US" dirty="0"/>
              <a:t>Krebs on Security</a:t>
            </a:r>
          </a:p>
          <a:p>
            <a:r>
              <a:rPr lang="en-US" dirty="0"/>
              <a:t>F-Secure News from the Lab</a:t>
            </a:r>
          </a:p>
          <a:p>
            <a:r>
              <a:rPr lang="en-US" dirty="0"/>
              <a:t>Team </a:t>
            </a:r>
            <a:r>
              <a:rPr lang="en-US" dirty="0" err="1"/>
              <a:t>Cymru</a:t>
            </a:r>
            <a:r>
              <a:rPr lang="en-US" dirty="0"/>
              <a:t> Research</a:t>
            </a:r>
          </a:p>
          <a:p>
            <a:r>
              <a:rPr lang="en-US" dirty="0" err="1"/>
              <a:t>Spamhaus</a:t>
            </a:r>
            <a:r>
              <a:rPr lang="en-US" dirty="0"/>
              <a:t> News</a:t>
            </a:r>
          </a:p>
          <a:p>
            <a:r>
              <a:rPr lang="en-US" dirty="0"/>
              <a:t>Wired: Threat Level</a:t>
            </a:r>
          </a:p>
          <a:p>
            <a:r>
              <a:rPr lang="en-US" dirty="0" err="1"/>
              <a:t>Schneier</a:t>
            </a:r>
            <a:r>
              <a:rPr lang="en-US" dirty="0"/>
              <a:t> on Security</a:t>
            </a:r>
          </a:p>
          <a:p>
            <a:r>
              <a:rPr lang="en-US" dirty="0"/>
              <a:t>McAfee Blog</a:t>
            </a:r>
          </a:p>
          <a:p>
            <a:r>
              <a:rPr lang="en-US" dirty="0"/>
              <a:t>Kaspersky Secure List</a:t>
            </a:r>
          </a:p>
          <a:p>
            <a:r>
              <a:rPr lang="en-US" dirty="0"/>
              <a:t>Computer World Security Blog</a:t>
            </a:r>
          </a:p>
          <a:p>
            <a:r>
              <a:rPr lang="en-US" dirty="0"/>
              <a:t>Stack Exchange Security Blog</a:t>
            </a:r>
          </a:p>
          <a:p>
            <a:r>
              <a:rPr lang="en-US" dirty="0" err="1"/>
              <a:t>Ars</a:t>
            </a:r>
            <a:r>
              <a:rPr lang="en-US" dirty="0"/>
              <a:t> </a:t>
            </a:r>
            <a:r>
              <a:rPr lang="en-US" dirty="0" err="1"/>
              <a:t>Technica</a:t>
            </a:r>
            <a:r>
              <a:rPr lang="en-US" dirty="0"/>
              <a:t>: Risk </a:t>
            </a:r>
            <a:r>
              <a:rPr lang="en-US" dirty="0" err="1"/>
              <a:t>Assesment</a:t>
            </a:r>
            <a:endParaRPr lang="en-US" dirty="0"/>
          </a:p>
          <a:p>
            <a:r>
              <a:rPr lang="en-US" dirty="0" err="1"/>
              <a:t>CNet</a:t>
            </a:r>
            <a:r>
              <a:rPr lang="en-US" dirty="0"/>
              <a:t> Security</a:t>
            </a:r>
          </a:p>
          <a:p>
            <a:r>
              <a:rPr lang="en-US" dirty="0"/>
              <a:t>RSA: Speaking of Security</a:t>
            </a:r>
          </a:p>
          <a:p>
            <a:r>
              <a:rPr lang="en-US" dirty="0"/>
              <a:t>Forbes: Firewall</a:t>
            </a:r>
          </a:p>
          <a:p>
            <a:r>
              <a:rPr lang="en-US" dirty="0"/>
              <a:t>Jeremiah Grossman Blog</a:t>
            </a:r>
          </a:p>
          <a:p>
            <a:r>
              <a:rPr lang="en-US" dirty="0" err="1"/>
              <a:t>security.stackexchange.com</a:t>
            </a:r>
            <a:endParaRPr lang="en-US" dirty="0"/>
          </a:p>
          <a:p>
            <a:r>
              <a:rPr lang="en-US" dirty="0"/>
              <a:t>Tao Security Blog</a:t>
            </a:r>
          </a:p>
          <a:p>
            <a:r>
              <a:rPr lang="en-US" dirty="0" err="1"/>
              <a:t>slashdot</a:t>
            </a:r>
            <a:endParaRPr lang="en-US" dirty="0"/>
          </a:p>
          <a:p>
            <a:r>
              <a:rPr lang="en-US" dirty="0"/>
              <a:t>Security Week</a:t>
            </a:r>
          </a:p>
          <a:p>
            <a:r>
              <a:rPr lang="en-US" dirty="0"/>
              <a:t>Computer World</a:t>
            </a:r>
          </a:p>
          <a:p>
            <a:r>
              <a:rPr lang="en-US" dirty="0"/>
              <a:t>Security Street</a:t>
            </a:r>
          </a:p>
          <a:p>
            <a:r>
              <a:rPr lang="en-US" dirty="0"/>
              <a:t>Threat Post</a:t>
            </a:r>
          </a:p>
          <a:p>
            <a:r>
              <a:rPr lang="en-US" dirty="0"/>
              <a:t>Malware Bytes</a:t>
            </a:r>
          </a:p>
          <a:p>
            <a:r>
              <a:rPr lang="en-US" dirty="0" err="1"/>
              <a:t>Securelist</a:t>
            </a:r>
            <a:r>
              <a:rPr lang="en-US" dirty="0"/>
              <a:t> Malware Descriptions</a:t>
            </a:r>
          </a:p>
          <a:p>
            <a:r>
              <a:rPr lang="en-US" dirty="0"/>
              <a:t>The Hacker News</a:t>
            </a:r>
          </a:p>
          <a:p>
            <a:r>
              <a:rPr lang="en-US" dirty="0"/>
              <a:t>Trend Micro</a:t>
            </a:r>
          </a:p>
          <a:p>
            <a:r>
              <a:rPr lang="en-US" dirty="0" err="1"/>
              <a:t>Securelist</a:t>
            </a:r>
            <a:endParaRPr lang="en-US" dirty="0"/>
          </a:p>
          <a:p>
            <a:r>
              <a:rPr lang="en-US" dirty="0" err="1"/>
              <a:t>Darknet</a:t>
            </a:r>
            <a:endParaRPr lang="en-US" dirty="0"/>
          </a:p>
          <a:p>
            <a:r>
              <a:rPr lang="en-US" dirty="0"/>
              <a:t>AUS-CERT</a:t>
            </a:r>
          </a:p>
          <a:p>
            <a:r>
              <a:rPr lang="en-US" dirty="0" err="1"/>
              <a:t>Xforce</a:t>
            </a:r>
            <a:r>
              <a:rPr lang="en-US" dirty="0"/>
              <a:t> Security Intelligence</a:t>
            </a:r>
          </a:p>
          <a:p>
            <a:r>
              <a:rPr lang="en-US" dirty="0"/>
              <a:t>Dark Reading</a:t>
            </a:r>
          </a:p>
          <a:p>
            <a:r>
              <a:rPr lang="en-US" dirty="0"/>
              <a:t>Windows Security</a:t>
            </a:r>
          </a:p>
          <a:p>
            <a:r>
              <a:rPr lang="en-US" dirty="0" err="1"/>
              <a:t>Packetstorm</a:t>
            </a:r>
            <a:r>
              <a:rPr lang="en-US" dirty="0"/>
              <a:t> News</a:t>
            </a:r>
          </a:p>
          <a:p>
            <a:r>
              <a:rPr lang="en-US" dirty="0"/>
              <a:t>Kaspersky security matters blog</a:t>
            </a:r>
          </a:p>
        </p:txBody>
      </p:sp>
      <p:sp>
        <p:nvSpPr>
          <p:cNvPr id="2" name="Title 1"/>
          <p:cNvSpPr>
            <a:spLocks noGrp="1"/>
          </p:cNvSpPr>
          <p:nvPr>
            <p:ph type="title"/>
          </p:nvPr>
        </p:nvSpPr>
        <p:spPr/>
        <p:txBody>
          <a:bodyPr/>
          <a:lstStyle/>
          <a:p>
            <a:r>
              <a:rPr lang="en-US" dirty="0" smtClean="0"/>
              <a:t>Unstructured Data Sources</a:t>
            </a:r>
            <a:endParaRPr lang="en-US" dirty="0"/>
          </a:p>
        </p:txBody>
      </p:sp>
      <p:sp>
        <p:nvSpPr>
          <p:cNvPr id="5" name="Slide Number Placeholder 4"/>
          <p:cNvSpPr>
            <a:spLocks noGrp="1"/>
          </p:cNvSpPr>
          <p:nvPr>
            <p:ph type="sldNum" sz="quarter" idx="12"/>
          </p:nvPr>
        </p:nvSpPr>
        <p:spPr/>
        <p:txBody>
          <a:bodyPr/>
          <a:lstStyle/>
          <a:p>
            <a:fld id="{4B6D4E0D-08D0-2444-94EB-8D1FA7E83E0F}" type="slidenum">
              <a:rPr lang="en-US" smtClean="0"/>
              <a:pPr/>
              <a:t>11</a:t>
            </a:fld>
            <a:endParaRPr lang="en-US"/>
          </a:p>
        </p:txBody>
      </p:sp>
    </p:spTree>
    <p:extLst>
      <p:ext uri="{BB962C8B-B14F-4D97-AF65-F5344CB8AC3E}">
        <p14:creationId xmlns:p14="http://schemas.microsoft.com/office/powerpoint/2010/main" val="2757706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Collector Configuration</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12</a:t>
            </a:fld>
            <a:endParaRPr lang="en-US"/>
          </a:p>
        </p:txBody>
      </p:sp>
      <p:sp>
        <p:nvSpPr>
          <p:cNvPr id="16" name="TextBox 15"/>
          <p:cNvSpPr txBox="1"/>
          <p:nvPr/>
        </p:nvSpPr>
        <p:spPr>
          <a:xfrm>
            <a:off x="-129689" y="1572069"/>
            <a:ext cx="8816489" cy="5139869"/>
          </a:xfrm>
          <a:prstGeom prst="rect">
            <a:avLst/>
          </a:prstGeom>
          <a:noFill/>
        </p:spPr>
        <p:txBody>
          <a:bodyPr wrap="square" rtlCol="0">
            <a:spAutoFit/>
          </a:bodyPr>
          <a:lstStyle/>
          <a:p>
            <a:pPr lvl="1"/>
            <a:r>
              <a:rPr lang="en-US" sz="1400" dirty="0">
                <a:solidFill>
                  <a:schemeClr val="tx2"/>
                </a:solidFill>
                <a:latin typeface="Courier"/>
                <a:cs typeface="Courier"/>
              </a:rPr>
              <a:t> demo</a:t>
            </a:r>
            <a:r>
              <a:rPr lang="en-US" sz="1400" dirty="0" smtClean="0">
                <a:solidFill>
                  <a:schemeClr val="tx2"/>
                </a:solidFill>
                <a:latin typeface="Courier"/>
                <a:cs typeface="Courier"/>
              </a:rPr>
              <a:t>:</a:t>
            </a:r>
          </a:p>
          <a:p>
            <a:pPr lvl="1"/>
            <a:r>
              <a:rPr lang="en-US" sz="1400" dirty="0" smtClean="0">
                <a:solidFill>
                  <a:schemeClr val="tx2"/>
                </a:solidFill>
                <a:latin typeface="Courier"/>
                <a:cs typeface="Courier"/>
              </a:rPr>
              <a:t>    </a:t>
            </a:r>
            <a:r>
              <a:rPr lang="en-US" sz="1400" dirty="0">
                <a:solidFill>
                  <a:schemeClr val="tx2"/>
                </a:solidFill>
                <a:latin typeface="Courier"/>
                <a:cs typeface="Courier"/>
              </a:rPr>
              <a:t>collectors</a:t>
            </a:r>
            <a:r>
              <a:rPr lang="en-US" sz="1400" dirty="0" smtClean="0">
                <a:solidFill>
                  <a:schemeClr val="tx2"/>
                </a:solidFill>
                <a:latin typeface="Courier"/>
                <a:cs typeface="Courier"/>
              </a:rPr>
              <a:t>:</a:t>
            </a:r>
          </a:p>
          <a:p>
            <a:pPr lvl="1"/>
            <a:r>
              <a:rPr lang="en-US" sz="1400" dirty="0" smtClean="0">
                <a:solidFill>
                  <a:schemeClr val="tx2"/>
                </a:solidFill>
                <a:latin typeface="Courier"/>
                <a:cs typeface="Courier"/>
              </a:rPr>
              <a:t>      -</a:t>
            </a:r>
          </a:p>
          <a:p>
            <a:pPr lvl="1"/>
            <a:r>
              <a:rPr lang="en-US" sz="1400" dirty="0" smtClean="0">
                <a:solidFill>
                  <a:schemeClr val="tx2"/>
                </a:solidFill>
                <a:latin typeface="Courier"/>
                <a:cs typeface="Courier"/>
              </a:rPr>
              <a:t>        </a:t>
            </a:r>
            <a:r>
              <a:rPr lang="en-US" sz="1400" dirty="0">
                <a:solidFill>
                  <a:schemeClr val="tx2"/>
                </a:solidFill>
                <a:latin typeface="Courier"/>
                <a:cs typeface="Courier"/>
              </a:rPr>
              <a:t>type: </a:t>
            </a:r>
            <a:r>
              <a:rPr lang="en-US" sz="1400" dirty="0" smtClean="0">
                <a:solidFill>
                  <a:schemeClr val="tx2"/>
                </a:solidFill>
                <a:latin typeface="Courier"/>
                <a:cs typeface="Courier"/>
              </a:rPr>
              <a:t>RSS</a:t>
            </a:r>
          </a:p>
          <a:p>
            <a:pPr lvl="1"/>
            <a:r>
              <a:rPr lang="en-US" sz="1400" dirty="0" smtClean="0">
                <a:solidFill>
                  <a:schemeClr val="tx2"/>
                </a:solidFill>
                <a:latin typeface="Courier"/>
                <a:cs typeface="Courier"/>
              </a:rPr>
              <a:t>        </a:t>
            </a:r>
            <a:r>
              <a:rPr lang="en-US" sz="1400" dirty="0">
                <a:solidFill>
                  <a:schemeClr val="tx2"/>
                </a:solidFill>
                <a:latin typeface="Courier"/>
                <a:cs typeface="Courier"/>
              </a:rPr>
              <a:t>data-type: </a:t>
            </a:r>
            <a:r>
              <a:rPr lang="en-US" sz="1400" dirty="0" smtClean="0">
                <a:solidFill>
                  <a:schemeClr val="tx2"/>
                </a:solidFill>
                <a:latin typeface="Courier"/>
                <a:cs typeface="Courier"/>
              </a:rPr>
              <a:t>unstructured</a:t>
            </a:r>
          </a:p>
          <a:p>
            <a:pPr lvl="1"/>
            <a:r>
              <a:rPr lang="en-US" sz="1400" dirty="0" smtClean="0">
                <a:solidFill>
                  <a:schemeClr val="tx2"/>
                </a:solidFill>
                <a:latin typeface="Courier"/>
                <a:cs typeface="Courier"/>
              </a:rPr>
              <a:t>        </a:t>
            </a:r>
            <a:r>
              <a:rPr lang="en-US" sz="1400" dirty="0">
                <a:solidFill>
                  <a:schemeClr val="tx2"/>
                </a:solidFill>
                <a:latin typeface="Courier"/>
                <a:cs typeface="Courier"/>
              </a:rPr>
              <a:t>source-name: Microsoft Comprehensive Security </a:t>
            </a:r>
            <a:r>
              <a:rPr lang="en-US" sz="1400" dirty="0" smtClean="0">
                <a:solidFill>
                  <a:schemeClr val="tx2"/>
                </a:solidFill>
                <a:latin typeface="Courier"/>
                <a:cs typeface="Courier"/>
              </a:rPr>
              <a:t>Alerts</a:t>
            </a:r>
          </a:p>
          <a:p>
            <a:pPr lvl="1"/>
            <a:r>
              <a:rPr lang="en-US" sz="1400" dirty="0" smtClean="0">
                <a:solidFill>
                  <a:schemeClr val="tx2"/>
                </a:solidFill>
                <a:latin typeface="Courier"/>
                <a:cs typeface="Courier"/>
              </a:rPr>
              <a:t>        </a:t>
            </a:r>
            <a:r>
              <a:rPr lang="en-US" sz="1400" dirty="0">
                <a:solidFill>
                  <a:schemeClr val="tx2"/>
                </a:solidFill>
                <a:latin typeface="Courier"/>
                <a:cs typeface="Courier"/>
              </a:rPr>
              <a:t>source-URI: </a:t>
            </a:r>
            <a:r>
              <a:rPr lang="en-US" sz="1400" dirty="0">
                <a:solidFill>
                  <a:schemeClr val="tx2"/>
                </a:solidFill>
                <a:latin typeface="Courier"/>
                <a:cs typeface="Courier"/>
                <a:hlinkClick r:id="rId2"/>
              </a:rPr>
              <a:t>http://</a:t>
            </a:r>
            <a:r>
              <a:rPr lang="en-US" sz="1400" dirty="0" smtClean="0">
                <a:solidFill>
                  <a:schemeClr val="tx2"/>
                </a:solidFill>
                <a:latin typeface="Courier"/>
                <a:cs typeface="Courier"/>
                <a:hlinkClick r:id="rId2"/>
              </a:rPr>
              <a:t>technet.microsoft.com/en-us/security/rss/comprehensive</a:t>
            </a:r>
            <a:endParaRPr lang="en-US" sz="1400" dirty="0" smtClean="0">
              <a:solidFill>
                <a:schemeClr val="tx2"/>
              </a:solidFill>
              <a:latin typeface="Courier"/>
              <a:cs typeface="Courier"/>
            </a:endParaRPr>
          </a:p>
          <a:p>
            <a:pPr lvl="1"/>
            <a:r>
              <a:rPr lang="en-US" sz="1400" dirty="0" smtClean="0">
                <a:solidFill>
                  <a:schemeClr val="tx2"/>
                </a:solidFill>
                <a:latin typeface="Courier"/>
                <a:cs typeface="Courier"/>
              </a:rPr>
              <a:t>        </a:t>
            </a:r>
            <a:r>
              <a:rPr lang="en-US" sz="1400" dirty="0">
                <a:solidFill>
                  <a:schemeClr val="tx2"/>
                </a:solidFill>
                <a:latin typeface="Courier"/>
                <a:cs typeface="Courier"/>
              </a:rPr>
              <a:t>post-process: </a:t>
            </a:r>
            <a:r>
              <a:rPr lang="en-US" sz="1400" dirty="0" err="1" smtClean="0">
                <a:solidFill>
                  <a:schemeClr val="tx2"/>
                </a:solidFill>
                <a:latin typeface="Courier"/>
                <a:cs typeface="Courier"/>
              </a:rPr>
              <a:t>removeHTML</a:t>
            </a:r>
            <a:endParaRPr lang="en-US" sz="1400" dirty="0" smtClean="0">
              <a:solidFill>
                <a:schemeClr val="tx2"/>
              </a:solidFill>
              <a:latin typeface="Courier"/>
              <a:cs typeface="Courier"/>
            </a:endParaRPr>
          </a:p>
          <a:p>
            <a:pPr lvl="1"/>
            <a:r>
              <a:rPr lang="en-US" sz="1400" dirty="0" smtClean="0">
                <a:solidFill>
                  <a:schemeClr val="tx2"/>
                </a:solidFill>
                <a:latin typeface="Courier"/>
                <a:cs typeface="Courier"/>
              </a:rPr>
              <a:t>        </a:t>
            </a:r>
            <a:r>
              <a:rPr lang="en-US" sz="1400" dirty="0">
                <a:solidFill>
                  <a:schemeClr val="tx2"/>
                </a:solidFill>
                <a:latin typeface="Courier"/>
                <a:cs typeface="Courier"/>
              </a:rPr>
              <a:t>content-type : </a:t>
            </a:r>
            <a:r>
              <a:rPr lang="en-US" sz="1400" dirty="0" smtClean="0">
                <a:solidFill>
                  <a:schemeClr val="tx2"/>
                </a:solidFill>
                <a:latin typeface="Courier"/>
                <a:cs typeface="Courier"/>
              </a:rPr>
              <a:t>text/html</a:t>
            </a:r>
          </a:p>
          <a:p>
            <a:pPr lvl="1"/>
            <a:r>
              <a:rPr lang="en-US" sz="1400" dirty="0" smtClean="0">
                <a:solidFill>
                  <a:schemeClr val="tx2"/>
                </a:solidFill>
                <a:latin typeface="Courier"/>
                <a:cs typeface="Courier"/>
              </a:rPr>
              <a:t>        </a:t>
            </a:r>
            <a:r>
              <a:rPr lang="en-US" sz="1400" dirty="0">
                <a:solidFill>
                  <a:schemeClr val="tx2"/>
                </a:solidFill>
                <a:latin typeface="Courier"/>
                <a:cs typeface="Courier"/>
              </a:rPr>
              <a:t>now-collect: </a:t>
            </a:r>
            <a:r>
              <a:rPr lang="en-US" sz="1400" dirty="0" smtClean="0">
                <a:solidFill>
                  <a:schemeClr val="tx2"/>
                </a:solidFill>
                <a:latin typeface="Courier"/>
                <a:cs typeface="Courier"/>
              </a:rPr>
              <a:t>all</a:t>
            </a:r>
          </a:p>
          <a:p>
            <a:pPr lvl="1"/>
            <a:r>
              <a:rPr lang="en-US" sz="1400" dirty="0" smtClean="0">
                <a:solidFill>
                  <a:schemeClr val="tx2"/>
                </a:solidFill>
                <a:latin typeface="Courier"/>
                <a:cs typeface="Courier"/>
              </a:rPr>
              <a:t>        </a:t>
            </a:r>
            <a:r>
              <a:rPr lang="en-US" sz="1400" dirty="0" err="1">
                <a:solidFill>
                  <a:schemeClr val="tx2"/>
                </a:solidFill>
                <a:latin typeface="Courier"/>
                <a:cs typeface="Courier"/>
              </a:rPr>
              <a:t>cron</a:t>
            </a:r>
            <a:r>
              <a:rPr lang="en-US" sz="1400" dirty="0">
                <a:solidFill>
                  <a:schemeClr val="tx2"/>
                </a:solidFill>
                <a:latin typeface="Courier"/>
                <a:cs typeface="Courier"/>
              </a:rPr>
              <a:t>: 0 40 * * * </a:t>
            </a:r>
            <a:r>
              <a:rPr lang="en-US" sz="1400" dirty="0" smtClean="0">
                <a:solidFill>
                  <a:schemeClr val="tx2"/>
                </a:solidFill>
                <a:latin typeface="Courier"/>
                <a:cs typeface="Courier"/>
              </a:rPr>
              <a:t>?</a:t>
            </a:r>
          </a:p>
          <a:p>
            <a:pPr lvl="1"/>
            <a:r>
              <a:rPr lang="en-US" sz="1400" dirty="0" smtClean="0">
                <a:solidFill>
                  <a:schemeClr val="tx2"/>
                </a:solidFill>
                <a:latin typeface="Courier"/>
                <a:cs typeface="Courier"/>
              </a:rPr>
              <a:t>      -</a:t>
            </a:r>
          </a:p>
          <a:p>
            <a:pPr lvl="1"/>
            <a:r>
              <a:rPr lang="en-US" sz="1400" dirty="0" smtClean="0">
                <a:solidFill>
                  <a:schemeClr val="tx2"/>
                </a:solidFill>
                <a:latin typeface="Courier"/>
                <a:cs typeface="Courier"/>
              </a:rPr>
              <a:t>        </a:t>
            </a:r>
            <a:r>
              <a:rPr lang="en-US" sz="1400" dirty="0">
                <a:solidFill>
                  <a:schemeClr val="tx2"/>
                </a:solidFill>
                <a:latin typeface="Courier"/>
                <a:cs typeface="Courier"/>
              </a:rPr>
              <a:t>type: </a:t>
            </a:r>
            <a:r>
              <a:rPr lang="en-US" sz="1400" dirty="0" smtClean="0">
                <a:solidFill>
                  <a:schemeClr val="tx2"/>
                </a:solidFill>
                <a:latin typeface="Courier"/>
                <a:cs typeface="Courier"/>
              </a:rPr>
              <a:t>RSS</a:t>
            </a:r>
          </a:p>
          <a:p>
            <a:pPr lvl="1"/>
            <a:r>
              <a:rPr lang="en-US" sz="1400" dirty="0" smtClean="0">
                <a:solidFill>
                  <a:schemeClr val="tx2"/>
                </a:solidFill>
                <a:latin typeface="Courier"/>
                <a:cs typeface="Courier"/>
              </a:rPr>
              <a:t>        </a:t>
            </a:r>
            <a:r>
              <a:rPr lang="en-US" sz="1400" dirty="0">
                <a:solidFill>
                  <a:schemeClr val="tx2"/>
                </a:solidFill>
                <a:latin typeface="Courier"/>
                <a:cs typeface="Courier"/>
              </a:rPr>
              <a:t>data-type: </a:t>
            </a:r>
            <a:r>
              <a:rPr lang="en-US" sz="1400" dirty="0" smtClean="0">
                <a:solidFill>
                  <a:schemeClr val="tx2"/>
                </a:solidFill>
                <a:latin typeface="Courier"/>
                <a:cs typeface="Courier"/>
              </a:rPr>
              <a:t>unstructured</a:t>
            </a:r>
          </a:p>
          <a:p>
            <a:pPr lvl="1"/>
            <a:r>
              <a:rPr lang="en-US" sz="1400" dirty="0" smtClean="0">
                <a:solidFill>
                  <a:schemeClr val="tx2"/>
                </a:solidFill>
                <a:latin typeface="Courier"/>
                <a:cs typeface="Courier"/>
              </a:rPr>
              <a:t>        </a:t>
            </a:r>
            <a:r>
              <a:rPr lang="en-US" sz="1400" dirty="0">
                <a:solidFill>
                  <a:schemeClr val="tx2"/>
                </a:solidFill>
                <a:latin typeface="Courier"/>
                <a:cs typeface="Courier"/>
              </a:rPr>
              <a:t>source-name: Microsoft Security Response </a:t>
            </a:r>
            <a:r>
              <a:rPr lang="en-US" sz="1400" dirty="0" smtClean="0">
                <a:solidFill>
                  <a:schemeClr val="tx2"/>
                </a:solidFill>
                <a:latin typeface="Courier"/>
                <a:cs typeface="Courier"/>
              </a:rPr>
              <a:t>Center</a:t>
            </a:r>
          </a:p>
          <a:p>
            <a:pPr lvl="1"/>
            <a:r>
              <a:rPr lang="en-US" sz="1400" dirty="0" smtClean="0">
                <a:solidFill>
                  <a:schemeClr val="tx2"/>
                </a:solidFill>
                <a:latin typeface="Courier"/>
                <a:cs typeface="Courier"/>
              </a:rPr>
              <a:t>        </a:t>
            </a:r>
            <a:r>
              <a:rPr lang="en-US" sz="1400" dirty="0">
                <a:solidFill>
                  <a:schemeClr val="tx2"/>
                </a:solidFill>
                <a:latin typeface="Courier"/>
                <a:cs typeface="Courier"/>
              </a:rPr>
              <a:t>source-URI: </a:t>
            </a:r>
            <a:r>
              <a:rPr lang="en-US" sz="1400" dirty="0">
                <a:solidFill>
                  <a:schemeClr val="tx2"/>
                </a:solidFill>
                <a:latin typeface="Courier"/>
                <a:cs typeface="Courier"/>
                <a:hlinkClick r:id="rId3"/>
              </a:rPr>
              <a:t>http://</a:t>
            </a:r>
            <a:r>
              <a:rPr lang="en-US" sz="1400" dirty="0" smtClean="0">
                <a:solidFill>
                  <a:schemeClr val="tx2"/>
                </a:solidFill>
                <a:latin typeface="Courier"/>
                <a:cs typeface="Courier"/>
                <a:hlinkClick r:id="rId3"/>
              </a:rPr>
              <a:t>blogs.technet.com/b/msrc/atom.aspx</a:t>
            </a:r>
            <a:endParaRPr lang="en-US" sz="1400" dirty="0" smtClean="0">
              <a:solidFill>
                <a:schemeClr val="tx2"/>
              </a:solidFill>
              <a:latin typeface="Courier"/>
              <a:cs typeface="Courier"/>
            </a:endParaRPr>
          </a:p>
          <a:p>
            <a:pPr lvl="1"/>
            <a:r>
              <a:rPr lang="en-US" sz="1400" dirty="0" smtClean="0">
                <a:solidFill>
                  <a:schemeClr val="tx2"/>
                </a:solidFill>
                <a:latin typeface="Courier"/>
                <a:cs typeface="Courier"/>
              </a:rPr>
              <a:t>        </a:t>
            </a:r>
            <a:r>
              <a:rPr lang="en-US" sz="1400" dirty="0">
                <a:solidFill>
                  <a:schemeClr val="tx2"/>
                </a:solidFill>
                <a:latin typeface="Courier"/>
                <a:cs typeface="Courier"/>
              </a:rPr>
              <a:t>post-process: </a:t>
            </a:r>
            <a:r>
              <a:rPr lang="en-US" sz="1400" dirty="0" err="1" smtClean="0">
                <a:solidFill>
                  <a:schemeClr val="tx2"/>
                </a:solidFill>
                <a:latin typeface="Courier"/>
                <a:cs typeface="Courier"/>
              </a:rPr>
              <a:t>removeHTML</a:t>
            </a:r>
            <a:endParaRPr lang="en-US" sz="1400" dirty="0" smtClean="0">
              <a:solidFill>
                <a:schemeClr val="tx2"/>
              </a:solidFill>
              <a:latin typeface="Courier"/>
              <a:cs typeface="Courier"/>
            </a:endParaRPr>
          </a:p>
          <a:p>
            <a:pPr lvl="1"/>
            <a:r>
              <a:rPr lang="en-US" sz="1400" dirty="0" smtClean="0">
                <a:solidFill>
                  <a:schemeClr val="tx2"/>
                </a:solidFill>
                <a:latin typeface="Courier"/>
                <a:cs typeface="Courier"/>
              </a:rPr>
              <a:t>        </a:t>
            </a:r>
            <a:r>
              <a:rPr lang="en-US" sz="1400" dirty="0">
                <a:solidFill>
                  <a:schemeClr val="tx2"/>
                </a:solidFill>
                <a:latin typeface="Courier"/>
                <a:cs typeface="Courier"/>
              </a:rPr>
              <a:t>content-type : </a:t>
            </a:r>
            <a:r>
              <a:rPr lang="en-US" sz="1400" dirty="0" smtClean="0">
                <a:solidFill>
                  <a:schemeClr val="tx2"/>
                </a:solidFill>
                <a:latin typeface="Courier"/>
                <a:cs typeface="Courier"/>
              </a:rPr>
              <a:t>text/html</a:t>
            </a:r>
          </a:p>
          <a:p>
            <a:pPr lvl="1"/>
            <a:r>
              <a:rPr lang="en-US" sz="1400" dirty="0" smtClean="0">
                <a:solidFill>
                  <a:schemeClr val="tx2"/>
                </a:solidFill>
                <a:latin typeface="Courier"/>
                <a:cs typeface="Courier"/>
              </a:rPr>
              <a:t>        </a:t>
            </a:r>
            <a:r>
              <a:rPr lang="en-US" sz="1400" dirty="0">
                <a:solidFill>
                  <a:schemeClr val="tx2"/>
                </a:solidFill>
                <a:latin typeface="Courier"/>
                <a:cs typeface="Courier"/>
              </a:rPr>
              <a:t>now-collect: </a:t>
            </a:r>
            <a:r>
              <a:rPr lang="en-US" sz="1400" dirty="0" smtClean="0">
                <a:solidFill>
                  <a:schemeClr val="tx2"/>
                </a:solidFill>
                <a:latin typeface="Courier"/>
                <a:cs typeface="Courier"/>
              </a:rPr>
              <a:t>all</a:t>
            </a:r>
          </a:p>
          <a:p>
            <a:pPr lvl="1"/>
            <a:r>
              <a:rPr lang="en-US" sz="1400" dirty="0" smtClean="0">
                <a:solidFill>
                  <a:schemeClr val="tx2"/>
                </a:solidFill>
                <a:latin typeface="Courier"/>
                <a:cs typeface="Courier"/>
              </a:rPr>
              <a:t>        </a:t>
            </a:r>
            <a:r>
              <a:rPr lang="en-US" sz="1400" dirty="0" err="1">
                <a:solidFill>
                  <a:schemeClr val="tx2"/>
                </a:solidFill>
                <a:latin typeface="Courier"/>
                <a:cs typeface="Courier"/>
              </a:rPr>
              <a:t>cron</a:t>
            </a:r>
            <a:r>
              <a:rPr lang="en-US" sz="1400" dirty="0">
                <a:solidFill>
                  <a:schemeClr val="tx2"/>
                </a:solidFill>
                <a:latin typeface="Courier"/>
                <a:cs typeface="Courier"/>
              </a:rPr>
              <a:t>: 0 40 * * * </a:t>
            </a:r>
            <a:r>
              <a:rPr lang="en-US" sz="1400" dirty="0" smtClean="0">
                <a:solidFill>
                  <a:schemeClr val="tx2"/>
                </a:solidFill>
                <a:latin typeface="Courier"/>
                <a:cs typeface="Courier"/>
              </a:rPr>
              <a:t>?</a:t>
            </a:r>
          </a:p>
          <a:p>
            <a:pPr lvl="1"/>
            <a:r>
              <a:rPr lang="en-US" sz="1400" dirty="0" smtClean="0">
                <a:solidFill>
                  <a:schemeClr val="tx2"/>
                </a:solidFill>
                <a:latin typeface="Courier"/>
                <a:cs typeface="Courier"/>
              </a:rPr>
              <a:t>      -</a:t>
            </a:r>
          </a:p>
          <a:p>
            <a:pPr lvl="1"/>
            <a:r>
              <a:rPr lang="is-IS" sz="2000" dirty="0" smtClean="0">
                <a:solidFill>
                  <a:schemeClr val="tx2"/>
                </a:solidFill>
                <a:latin typeface="Courier"/>
                <a:cs typeface="Courier"/>
              </a:rPr>
              <a:t>…</a:t>
            </a:r>
            <a:endParaRPr lang="en-US" sz="2000" dirty="0" smtClean="0">
              <a:solidFill>
                <a:schemeClr val="tx2"/>
              </a:solidFill>
              <a:latin typeface="Courier"/>
              <a:cs typeface="Courier"/>
            </a:endParaRPr>
          </a:p>
        </p:txBody>
      </p:sp>
    </p:spTree>
    <p:extLst>
      <p:ext uri="{BB962C8B-B14F-4D97-AF65-F5344CB8AC3E}">
        <p14:creationId xmlns:p14="http://schemas.microsoft.com/office/powerpoint/2010/main" val="2794788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Debugging Collector</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13</a:t>
            </a:fld>
            <a:endParaRPr lang="en-US"/>
          </a:p>
        </p:txBody>
      </p:sp>
      <p:sp>
        <p:nvSpPr>
          <p:cNvPr id="16" name="TextBox 15"/>
          <p:cNvSpPr txBox="1"/>
          <p:nvPr/>
        </p:nvSpPr>
        <p:spPr>
          <a:xfrm>
            <a:off x="-129689" y="1572069"/>
            <a:ext cx="8816489" cy="707886"/>
          </a:xfrm>
          <a:prstGeom prst="rect">
            <a:avLst/>
          </a:prstGeom>
          <a:noFill/>
        </p:spPr>
        <p:txBody>
          <a:bodyPr wrap="square" rtlCol="0">
            <a:spAutoFit/>
          </a:bodyPr>
          <a:lstStyle/>
          <a:p>
            <a:pPr lvl="1"/>
            <a:r>
              <a:rPr lang="en-US" sz="4000" dirty="0" smtClean="0">
                <a:solidFill>
                  <a:schemeClr val="tx2"/>
                </a:solidFill>
                <a:latin typeface="Courier"/>
                <a:cs typeface="Courier"/>
              </a:rPr>
              <a:t>Content goes here.</a:t>
            </a:r>
          </a:p>
        </p:txBody>
      </p:sp>
    </p:spTree>
    <p:extLst>
      <p:ext uri="{BB962C8B-B14F-4D97-AF65-F5344CB8AC3E}">
        <p14:creationId xmlns:p14="http://schemas.microsoft.com/office/powerpoint/2010/main" val="1052821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50395" y="1828800"/>
            <a:ext cx="8779712" cy="4026567"/>
          </a:xfrm>
        </p:spPr>
        <p:txBody>
          <a:bodyPr>
            <a:normAutofit/>
          </a:bodyPr>
          <a:lstStyle/>
          <a:p>
            <a:r>
              <a:rPr lang="en-US" dirty="0" smtClean="0">
                <a:solidFill>
                  <a:schemeClr val="tx1"/>
                </a:solidFill>
              </a:rPr>
              <a:t>Collected 174 documents in first 5 hours</a:t>
            </a:r>
          </a:p>
          <a:p>
            <a:r>
              <a:rPr lang="en-US" dirty="0" smtClean="0">
                <a:solidFill>
                  <a:schemeClr val="tx1"/>
                </a:solidFill>
              </a:rPr>
              <a:t>Collection works in real-time</a:t>
            </a:r>
            <a:endParaRPr lang="en-US" dirty="0">
              <a:solidFill>
                <a:schemeClr val="tx1"/>
              </a:solidFill>
            </a:endParaRPr>
          </a:p>
          <a:p>
            <a:endParaRPr lang="en-US" dirty="0" smtClean="0"/>
          </a:p>
        </p:txBody>
      </p:sp>
      <p:sp>
        <p:nvSpPr>
          <p:cNvPr id="3" name="Title 2"/>
          <p:cNvSpPr>
            <a:spLocks noGrp="1"/>
          </p:cNvSpPr>
          <p:nvPr>
            <p:ph type="title"/>
          </p:nvPr>
        </p:nvSpPr>
        <p:spPr/>
        <p:txBody>
          <a:bodyPr>
            <a:normAutofit/>
          </a:bodyPr>
          <a:lstStyle/>
          <a:p>
            <a:r>
              <a:rPr lang="en-US" dirty="0" smtClean="0"/>
              <a:t>Collecting Documents</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14</a:t>
            </a:fld>
            <a:endParaRPr lang="en-US"/>
          </a:p>
        </p:txBody>
      </p:sp>
    </p:spTree>
    <p:extLst>
      <p:ext uri="{BB962C8B-B14F-4D97-AF65-F5344CB8AC3E}">
        <p14:creationId xmlns:p14="http://schemas.microsoft.com/office/powerpoint/2010/main" val="3340322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71500" y="1600200"/>
            <a:ext cx="8115300" cy="4756150"/>
          </a:xfrm>
        </p:spPr>
        <p:txBody>
          <a:bodyPr numCol="1">
            <a:normAutofit/>
          </a:bodyPr>
          <a:lstStyle/>
          <a:p>
            <a:pPr marL="514350" indent="-514350">
              <a:buFont typeface="+mj-lt"/>
              <a:buAutoNum type="arabicPeriod"/>
            </a:pPr>
            <a:r>
              <a:rPr lang="en-US" dirty="0" smtClean="0">
                <a:solidFill>
                  <a:schemeClr val="tx1"/>
                </a:solidFill>
              </a:rPr>
              <a:t>Documents are parsed </a:t>
            </a:r>
          </a:p>
          <a:p>
            <a:pPr lvl="1"/>
            <a:r>
              <a:rPr lang="en-US" dirty="0" smtClean="0"/>
              <a:t>Words and sentences tokenized</a:t>
            </a:r>
          </a:p>
          <a:p>
            <a:pPr lvl="1"/>
            <a:r>
              <a:rPr lang="en-US" dirty="0" smtClean="0"/>
              <a:t>Words lemmatized</a:t>
            </a:r>
          </a:p>
          <a:p>
            <a:pPr lvl="1"/>
            <a:r>
              <a:rPr lang="en-US" dirty="0" smtClean="0"/>
              <a:t>Words part of speech tagged</a:t>
            </a:r>
          </a:p>
          <a:p>
            <a:pPr lvl="1"/>
            <a:r>
              <a:rPr lang="en-US" dirty="0" smtClean="0"/>
              <a:t>Sentences syntactically parsed</a:t>
            </a:r>
          </a:p>
          <a:p>
            <a:pPr lvl="1"/>
            <a:r>
              <a:rPr lang="en-US" dirty="0" smtClean="0"/>
              <a:t>Sentences dependency parsed </a:t>
            </a:r>
          </a:p>
          <a:p>
            <a:pPr marL="514350" indent="-457200">
              <a:buFont typeface="+mj-lt"/>
              <a:buAutoNum type="arabicPeriod"/>
            </a:pPr>
            <a:r>
              <a:rPr lang="en-US" dirty="0" smtClean="0">
                <a:solidFill>
                  <a:schemeClr val="tx1"/>
                </a:solidFill>
              </a:rPr>
              <a:t>Entities Labeled</a:t>
            </a:r>
          </a:p>
          <a:p>
            <a:pPr lvl="1"/>
            <a:r>
              <a:rPr lang="en-US" dirty="0" smtClean="0"/>
              <a:t>Heuristic labels applied</a:t>
            </a:r>
          </a:p>
          <a:p>
            <a:pPr lvl="1"/>
            <a:r>
              <a:rPr lang="en-US" dirty="0" smtClean="0"/>
              <a:t>Maximum entropy model</a:t>
            </a:r>
          </a:p>
          <a:p>
            <a:pPr marL="571500" indent="-514350">
              <a:buFont typeface="+mj-lt"/>
              <a:buAutoNum type="arabicPeriod"/>
            </a:pPr>
            <a:r>
              <a:rPr lang="en-US" b="1" dirty="0" smtClean="0"/>
              <a:t>Relation Extraction</a:t>
            </a:r>
          </a:p>
          <a:p>
            <a:pPr lvl="1"/>
            <a:endParaRPr lang="en-US" dirty="0" smtClean="0"/>
          </a:p>
        </p:txBody>
      </p:sp>
      <p:sp>
        <p:nvSpPr>
          <p:cNvPr id="3" name="Title 2"/>
          <p:cNvSpPr>
            <a:spLocks noGrp="1"/>
          </p:cNvSpPr>
          <p:nvPr>
            <p:ph type="title"/>
          </p:nvPr>
        </p:nvSpPr>
        <p:spPr/>
        <p:txBody>
          <a:bodyPr>
            <a:normAutofit/>
          </a:bodyPr>
          <a:lstStyle/>
          <a:p>
            <a:r>
              <a:rPr lang="en-US" sz="3600" dirty="0" smtClean="0"/>
              <a:t>Processing Unstructured Documents</a:t>
            </a:r>
            <a:endParaRPr lang="en-US" sz="3600" dirty="0"/>
          </a:p>
        </p:txBody>
      </p:sp>
      <p:sp>
        <p:nvSpPr>
          <p:cNvPr id="4" name="Slide Number Placeholder 3"/>
          <p:cNvSpPr>
            <a:spLocks noGrp="1"/>
          </p:cNvSpPr>
          <p:nvPr>
            <p:ph type="sldNum" sz="quarter" idx="12"/>
          </p:nvPr>
        </p:nvSpPr>
        <p:spPr/>
        <p:txBody>
          <a:bodyPr/>
          <a:lstStyle/>
          <a:p>
            <a:fld id="{27A816F8-0088-644E-BE74-38BEAB893A5F}" type="slidenum">
              <a:rPr lang="en-US" smtClean="0"/>
              <a:t>15</a:t>
            </a:fld>
            <a:endParaRPr lang="en-US"/>
          </a:p>
        </p:txBody>
      </p:sp>
      <p:sp>
        <p:nvSpPr>
          <p:cNvPr id="5" name="Rounded Rectangle 4"/>
          <p:cNvSpPr/>
          <p:nvPr/>
        </p:nvSpPr>
        <p:spPr>
          <a:xfrm>
            <a:off x="571500" y="5696296"/>
            <a:ext cx="4814888" cy="494233"/>
          </a:xfrm>
          <a:prstGeom prst="roundRect">
            <a:avLst/>
          </a:prstGeom>
          <a:gradFill flip="none" rotWithShape="1">
            <a:gsLst>
              <a:gs pos="0">
                <a:schemeClr val="accent1">
                  <a:tint val="100000"/>
                  <a:shade val="100000"/>
                  <a:satMod val="130000"/>
                  <a:alpha val="33000"/>
                </a:schemeClr>
              </a:gs>
              <a:gs pos="100000">
                <a:schemeClr val="accent1">
                  <a:tint val="50000"/>
                  <a:shade val="100000"/>
                  <a:satMod val="350000"/>
                  <a:alpha val="3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5862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71500" y="1600200"/>
            <a:ext cx="8115300" cy="4756150"/>
          </a:xfrm>
        </p:spPr>
        <p:txBody>
          <a:bodyPr numCol="1">
            <a:normAutofit/>
          </a:bodyPr>
          <a:lstStyle/>
          <a:p>
            <a:pPr marL="342900" lvl="1" indent="-342900" defTabSz="914400">
              <a:spcBef>
                <a:spcPts val="0"/>
              </a:spcBef>
              <a:buSzTx/>
              <a:buFont typeface="Wingdings" charset="2"/>
              <a:buChar char="§"/>
            </a:pPr>
            <a:endParaRPr lang="en-US" dirty="0"/>
          </a:p>
          <a:p>
            <a:pPr marL="342900" lvl="1" indent="-342900" defTabSz="914400">
              <a:spcBef>
                <a:spcPts val="0"/>
              </a:spcBef>
              <a:buSzTx/>
              <a:buFont typeface="Wingdings" charset="2"/>
              <a:buChar char="§"/>
            </a:pPr>
            <a:r>
              <a:rPr lang="en-US" sz="2800" dirty="0">
                <a:solidFill>
                  <a:schemeClr val="tx1"/>
                </a:solidFill>
              </a:rPr>
              <a:t>File </a:t>
            </a:r>
            <a:r>
              <a:rPr lang="en-US" sz="2800" dirty="0" smtClean="0">
                <a:solidFill>
                  <a:schemeClr val="tx1"/>
                </a:solidFill>
              </a:rPr>
              <a:t>Name</a:t>
            </a:r>
            <a:endParaRPr lang="en-US" sz="2800" dirty="0">
              <a:solidFill>
                <a:schemeClr val="tx1"/>
              </a:solidFill>
            </a:endParaRPr>
          </a:p>
          <a:p>
            <a:pPr marL="342900" lvl="1" indent="-342900" defTabSz="914400">
              <a:spcBef>
                <a:spcPts val="0"/>
              </a:spcBef>
              <a:buSzTx/>
              <a:buFont typeface="Wingdings" charset="2"/>
              <a:buChar char="§"/>
            </a:pPr>
            <a:r>
              <a:rPr lang="en-US" sz="2800" dirty="0">
                <a:solidFill>
                  <a:schemeClr val="tx1"/>
                </a:solidFill>
              </a:rPr>
              <a:t>Function </a:t>
            </a:r>
            <a:r>
              <a:rPr lang="en-US" sz="2800" dirty="0" smtClean="0">
                <a:solidFill>
                  <a:schemeClr val="tx1"/>
                </a:solidFill>
              </a:rPr>
              <a:t>Name</a:t>
            </a:r>
            <a:endParaRPr lang="en-US" sz="2800" dirty="0">
              <a:solidFill>
                <a:schemeClr val="tx1"/>
              </a:solidFill>
            </a:endParaRPr>
          </a:p>
          <a:p>
            <a:pPr marL="342900" lvl="1" indent="-342900" defTabSz="914400">
              <a:spcBef>
                <a:spcPts val="0"/>
              </a:spcBef>
              <a:buSzTx/>
              <a:buFont typeface="Wingdings" charset="2"/>
              <a:buChar char="§"/>
            </a:pPr>
            <a:r>
              <a:rPr lang="en-US" sz="2800" dirty="0">
                <a:solidFill>
                  <a:schemeClr val="tx1"/>
                </a:solidFill>
              </a:rPr>
              <a:t>Software Product</a:t>
            </a:r>
          </a:p>
          <a:p>
            <a:pPr marL="342900" lvl="1" indent="-342900" defTabSz="914400">
              <a:spcBef>
                <a:spcPts val="0"/>
              </a:spcBef>
              <a:buSzTx/>
              <a:buFont typeface="Wingdings" charset="2"/>
              <a:buChar char="§"/>
            </a:pPr>
            <a:r>
              <a:rPr lang="en-US" sz="2800" dirty="0">
                <a:solidFill>
                  <a:schemeClr val="tx1"/>
                </a:solidFill>
              </a:rPr>
              <a:t>Software </a:t>
            </a:r>
            <a:r>
              <a:rPr lang="en-US" sz="2800" dirty="0" smtClean="0">
                <a:solidFill>
                  <a:schemeClr val="tx1"/>
                </a:solidFill>
              </a:rPr>
              <a:t>Vendor</a:t>
            </a:r>
            <a:endParaRPr lang="en-US" sz="2800" dirty="0">
              <a:solidFill>
                <a:schemeClr val="tx1"/>
              </a:solidFill>
            </a:endParaRPr>
          </a:p>
          <a:p>
            <a:pPr marL="342900" lvl="1" indent="-342900" defTabSz="914400">
              <a:spcBef>
                <a:spcPts val="0"/>
              </a:spcBef>
              <a:buSzTx/>
              <a:buFont typeface="Wingdings" charset="2"/>
              <a:buChar char="§"/>
            </a:pPr>
            <a:r>
              <a:rPr lang="en-US" sz="2800" dirty="0">
                <a:solidFill>
                  <a:schemeClr val="tx1"/>
                </a:solidFill>
              </a:rPr>
              <a:t>Software </a:t>
            </a:r>
            <a:r>
              <a:rPr lang="en-US" sz="2800" dirty="0" smtClean="0">
                <a:solidFill>
                  <a:schemeClr val="tx1"/>
                </a:solidFill>
              </a:rPr>
              <a:t>Version</a:t>
            </a:r>
            <a:endParaRPr lang="en-US" sz="2800" dirty="0">
              <a:solidFill>
                <a:schemeClr val="tx1"/>
              </a:solidFill>
            </a:endParaRPr>
          </a:p>
          <a:p>
            <a:pPr marL="342900" lvl="1" indent="-342900" defTabSz="914400">
              <a:spcBef>
                <a:spcPts val="0"/>
              </a:spcBef>
              <a:buSzTx/>
              <a:buFont typeface="Wingdings" charset="2"/>
              <a:buChar char="§"/>
            </a:pPr>
            <a:r>
              <a:rPr lang="en-US" sz="2800" dirty="0">
                <a:solidFill>
                  <a:schemeClr val="tx1"/>
                </a:solidFill>
              </a:rPr>
              <a:t>Vulnerability CVE </a:t>
            </a:r>
            <a:r>
              <a:rPr lang="en-US" sz="2800" dirty="0" smtClean="0">
                <a:solidFill>
                  <a:schemeClr val="tx1"/>
                </a:solidFill>
              </a:rPr>
              <a:t>ID</a:t>
            </a:r>
          </a:p>
          <a:p>
            <a:pPr marL="342900" lvl="1" indent="-342900" defTabSz="914400">
              <a:spcBef>
                <a:spcPts val="0"/>
              </a:spcBef>
              <a:buSzTx/>
              <a:buFont typeface="Wingdings" charset="2"/>
              <a:buChar char="§"/>
            </a:pPr>
            <a:r>
              <a:rPr lang="en-US" sz="2800" dirty="0" smtClean="0">
                <a:solidFill>
                  <a:schemeClr val="tx1"/>
                </a:solidFill>
              </a:rPr>
              <a:t>Vulnerability Description</a:t>
            </a:r>
            <a:endParaRPr lang="en-US" sz="2800" dirty="0">
              <a:solidFill>
                <a:schemeClr val="tx1"/>
              </a:solidFill>
            </a:endParaRPr>
          </a:p>
          <a:p>
            <a:pPr marL="342900" lvl="1" indent="-342900" defTabSz="914400">
              <a:spcBef>
                <a:spcPts val="0"/>
              </a:spcBef>
              <a:buSzTx/>
              <a:buFont typeface="Wingdings" charset="2"/>
              <a:buChar char="§"/>
            </a:pPr>
            <a:r>
              <a:rPr lang="en-US" sz="2800" dirty="0">
                <a:solidFill>
                  <a:schemeClr val="tx1"/>
                </a:solidFill>
              </a:rPr>
              <a:t>Vulnerability MS </a:t>
            </a:r>
            <a:r>
              <a:rPr lang="en-US" sz="2800" dirty="0" smtClean="0">
                <a:solidFill>
                  <a:schemeClr val="tx1"/>
                </a:solidFill>
              </a:rPr>
              <a:t>ID</a:t>
            </a:r>
          </a:p>
          <a:p>
            <a:pPr marL="342900" lvl="1" indent="-342900" defTabSz="914400">
              <a:spcBef>
                <a:spcPts val="0"/>
              </a:spcBef>
              <a:buSzTx/>
              <a:buFont typeface="Wingdings" charset="2"/>
              <a:buChar char="§"/>
            </a:pPr>
            <a:r>
              <a:rPr lang="en-US" sz="2800" dirty="0" smtClean="0">
                <a:solidFill>
                  <a:schemeClr val="tx1"/>
                </a:solidFill>
              </a:rPr>
              <a:t>Vulnerability Name</a:t>
            </a:r>
          </a:p>
        </p:txBody>
      </p:sp>
      <p:sp>
        <p:nvSpPr>
          <p:cNvPr id="3" name="Title 2"/>
          <p:cNvSpPr>
            <a:spLocks noGrp="1"/>
          </p:cNvSpPr>
          <p:nvPr>
            <p:ph type="title"/>
          </p:nvPr>
        </p:nvSpPr>
        <p:spPr/>
        <p:txBody>
          <a:bodyPr>
            <a:normAutofit/>
          </a:bodyPr>
          <a:lstStyle/>
          <a:p>
            <a:r>
              <a:rPr lang="en-US" sz="3600" dirty="0" smtClean="0"/>
              <a:t>Entity Types</a:t>
            </a:r>
            <a:endParaRPr lang="en-US" sz="3600" dirty="0"/>
          </a:p>
        </p:txBody>
      </p:sp>
      <p:sp>
        <p:nvSpPr>
          <p:cNvPr id="4" name="Slide Number Placeholder 3"/>
          <p:cNvSpPr>
            <a:spLocks noGrp="1"/>
          </p:cNvSpPr>
          <p:nvPr>
            <p:ph type="sldNum" sz="quarter" idx="12"/>
          </p:nvPr>
        </p:nvSpPr>
        <p:spPr/>
        <p:txBody>
          <a:bodyPr/>
          <a:lstStyle/>
          <a:p>
            <a:fld id="{27A816F8-0088-644E-BE74-38BEAB893A5F}" type="slidenum">
              <a:rPr lang="en-US" smtClean="0"/>
              <a:t>16</a:t>
            </a:fld>
            <a:endParaRPr lang="en-US"/>
          </a:p>
        </p:txBody>
      </p:sp>
    </p:spTree>
    <p:extLst>
      <p:ext uri="{BB962C8B-B14F-4D97-AF65-F5344CB8AC3E}">
        <p14:creationId xmlns:p14="http://schemas.microsoft.com/office/powerpoint/2010/main" val="7834485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71500" y="1830387"/>
            <a:ext cx="8115300" cy="4525963"/>
          </a:xfrm>
        </p:spPr>
        <p:txBody>
          <a:bodyPr>
            <a:noAutofit/>
          </a:bodyPr>
          <a:lstStyle/>
          <a:p>
            <a:pPr marL="0" indent="0" fontAlgn="b">
              <a:buNone/>
            </a:pPr>
            <a:r>
              <a:rPr lang="en-US" sz="1050" b="1" dirty="0">
                <a:solidFill>
                  <a:schemeClr val="tx1"/>
                </a:solidFill>
              </a:rPr>
              <a:t>SOFTWARE_VENDOR </a:t>
            </a:r>
            <a:r>
              <a:rPr lang="en-US" sz="1050" dirty="0">
                <a:solidFill>
                  <a:schemeClr val="tx1"/>
                </a:solidFill>
              </a:rPr>
              <a:t>is vendor of </a:t>
            </a:r>
            <a:r>
              <a:rPr lang="en-US" sz="1050" b="1" dirty="0">
                <a:solidFill>
                  <a:schemeClr val="tx1"/>
                </a:solidFill>
              </a:rPr>
              <a:t>SOFTWARE_PRODUCT</a:t>
            </a:r>
            <a:endParaRPr lang="en-US" sz="1050" dirty="0">
              <a:solidFill>
                <a:schemeClr val="tx1"/>
              </a:solidFill>
            </a:endParaRPr>
          </a:p>
          <a:p>
            <a:pPr marL="0" indent="0" fontAlgn="b">
              <a:buNone/>
            </a:pPr>
            <a:r>
              <a:rPr lang="en-US" sz="1050" b="1" dirty="0">
                <a:solidFill>
                  <a:schemeClr val="tx1"/>
                </a:solidFill>
              </a:rPr>
              <a:t>SOFTWARE_VERSION </a:t>
            </a:r>
            <a:r>
              <a:rPr lang="en-US" sz="1050" dirty="0">
                <a:solidFill>
                  <a:schemeClr val="tx1"/>
                </a:solidFill>
              </a:rPr>
              <a:t>is version of </a:t>
            </a:r>
            <a:r>
              <a:rPr lang="en-US" sz="1050" b="1" dirty="0">
                <a:solidFill>
                  <a:schemeClr val="tx1"/>
                </a:solidFill>
              </a:rPr>
              <a:t>SOFTWARE_PRODUCT</a:t>
            </a:r>
            <a:endParaRPr lang="en-US" sz="1050" dirty="0">
              <a:solidFill>
                <a:schemeClr val="tx1"/>
              </a:solidFill>
            </a:endParaRPr>
          </a:p>
          <a:p>
            <a:pPr marL="0" indent="0" fontAlgn="b">
              <a:buNone/>
            </a:pPr>
            <a:r>
              <a:rPr lang="en-US" sz="1050" b="1" dirty="0">
                <a:solidFill>
                  <a:schemeClr val="tx1"/>
                </a:solidFill>
              </a:rPr>
              <a:t>VULNERABILITY_DESCRIPTION </a:t>
            </a:r>
            <a:r>
              <a:rPr lang="en-US" sz="1050" dirty="0">
                <a:solidFill>
                  <a:schemeClr val="tx1"/>
                </a:solidFill>
              </a:rPr>
              <a:t>describes</a:t>
            </a:r>
            <a:r>
              <a:rPr lang="en-US" sz="1050" b="1" dirty="0">
                <a:solidFill>
                  <a:schemeClr val="tx1"/>
                </a:solidFill>
              </a:rPr>
              <a:t> VULNERABILITY_NAME</a:t>
            </a:r>
            <a:endParaRPr lang="en-US" sz="1050" dirty="0">
              <a:solidFill>
                <a:schemeClr val="tx1"/>
              </a:solidFill>
            </a:endParaRPr>
          </a:p>
          <a:p>
            <a:pPr marL="0" indent="0" fontAlgn="b">
              <a:buNone/>
            </a:pPr>
            <a:r>
              <a:rPr lang="en-US" sz="1050" b="1" dirty="0">
                <a:solidFill>
                  <a:schemeClr val="tx1"/>
                </a:solidFill>
              </a:rPr>
              <a:t>VULNERABILITY_MS_ID </a:t>
            </a:r>
            <a:r>
              <a:rPr lang="en-US" sz="1050" dirty="0">
                <a:solidFill>
                  <a:schemeClr val="tx1"/>
                </a:solidFill>
              </a:rPr>
              <a:t>describes</a:t>
            </a:r>
            <a:r>
              <a:rPr lang="en-US" sz="1050" b="1" dirty="0">
                <a:solidFill>
                  <a:schemeClr val="tx1"/>
                </a:solidFill>
              </a:rPr>
              <a:t> VULNERABILITY_NAME</a:t>
            </a:r>
            <a:endParaRPr lang="en-US" sz="1050" dirty="0">
              <a:solidFill>
                <a:schemeClr val="tx1"/>
              </a:solidFill>
            </a:endParaRPr>
          </a:p>
          <a:p>
            <a:pPr marL="0" indent="0" fontAlgn="b">
              <a:buNone/>
            </a:pPr>
            <a:r>
              <a:rPr lang="en-US" sz="1050" b="1" dirty="0">
                <a:solidFill>
                  <a:schemeClr val="tx1"/>
                </a:solidFill>
              </a:rPr>
              <a:t>VULNERABILITY_CVE_ID </a:t>
            </a:r>
            <a:r>
              <a:rPr lang="en-US" sz="1050" dirty="0">
                <a:solidFill>
                  <a:schemeClr val="tx1"/>
                </a:solidFill>
              </a:rPr>
              <a:t>is named </a:t>
            </a:r>
            <a:r>
              <a:rPr lang="en-US" sz="1050" b="1" dirty="0">
                <a:solidFill>
                  <a:schemeClr val="tx1"/>
                </a:solidFill>
              </a:rPr>
              <a:t>VULNERABILITY_NAME</a:t>
            </a:r>
            <a:endParaRPr lang="en-US" sz="1050" dirty="0">
              <a:solidFill>
                <a:schemeClr val="tx1"/>
              </a:solidFill>
            </a:endParaRPr>
          </a:p>
          <a:p>
            <a:pPr marL="0" indent="0" fontAlgn="b">
              <a:buNone/>
            </a:pPr>
            <a:r>
              <a:rPr lang="en-US" sz="1050" b="1" dirty="0">
                <a:solidFill>
                  <a:schemeClr val="tx1"/>
                </a:solidFill>
              </a:rPr>
              <a:t>VULNERABILITY_DESCRIPTION </a:t>
            </a:r>
            <a:r>
              <a:rPr lang="en-US" sz="1050" dirty="0">
                <a:solidFill>
                  <a:schemeClr val="tx1"/>
                </a:solidFill>
              </a:rPr>
              <a:t>describes</a:t>
            </a:r>
            <a:r>
              <a:rPr lang="en-US" sz="1050" b="1" dirty="0">
                <a:solidFill>
                  <a:schemeClr val="tx1"/>
                </a:solidFill>
              </a:rPr>
              <a:t> VULNERABILITY_MS_ID</a:t>
            </a:r>
            <a:endParaRPr lang="en-US" sz="1050" dirty="0">
              <a:solidFill>
                <a:schemeClr val="tx1"/>
              </a:solidFill>
            </a:endParaRPr>
          </a:p>
          <a:p>
            <a:pPr marL="0" indent="0" fontAlgn="b">
              <a:buNone/>
            </a:pPr>
            <a:r>
              <a:rPr lang="en-US" sz="1050" b="1" dirty="0">
                <a:solidFill>
                  <a:schemeClr val="tx1"/>
                </a:solidFill>
              </a:rPr>
              <a:t>VULNERABILITY_DESCRIPTION </a:t>
            </a:r>
            <a:r>
              <a:rPr lang="en-US" sz="1050" dirty="0">
                <a:solidFill>
                  <a:schemeClr val="tx1"/>
                </a:solidFill>
              </a:rPr>
              <a:t>describes</a:t>
            </a:r>
            <a:r>
              <a:rPr lang="en-US" sz="1050" b="1" dirty="0">
                <a:solidFill>
                  <a:schemeClr val="tx1"/>
                </a:solidFill>
              </a:rPr>
              <a:t> VULNERABILITY_CVE_ID</a:t>
            </a:r>
            <a:endParaRPr lang="en-US" sz="1050" dirty="0">
              <a:solidFill>
                <a:schemeClr val="tx1"/>
              </a:solidFill>
            </a:endParaRPr>
          </a:p>
          <a:p>
            <a:pPr marL="0" indent="0" fontAlgn="b">
              <a:buNone/>
            </a:pPr>
            <a:r>
              <a:rPr lang="en-US" sz="1050" b="1" dirty="0">
                <a:solidFill>
                  <a:schemeClr val="tx1"/>
                </a:solidFill>
              </a:rPr>
              <a:t>VULNERABILITY_CVE_ID </a:t>
            </a:r>
            <a:r>
              <a:rPr lang="en-US" sz="1050" dirty="0">
                <a:solidFill>
                  <a:schemeClr val="tx1"/>
                </a:solidFill>
              </a:rPr>
              <a:t>is ID for </a:t>
            </a:r>
            <a:r>
              <a:rPr lang="en-US" sz="1050" b="1" dirty="0">
                <a:solidFill>
                  <a:schemeClr val="tx1"/>
                </a:solidFill>
              </a:rPr>
              <a:t>VULNERABILITY_MS_ID</a:t>
            </a:r>
            <a:endParaRPr lang="en-US" sz="1050" dirty="0">
              <a:solidFill>
                <a:schemeClr val="tx1"/>
              </a:solidFill>
            </a:endParaRPr>
          </a:p>
          <a:p>
            <a:pPr marL="0" indent="0" fontAlgn="b">
              <a:buNone/>
            </a:pPr>
            <a:r>
              <a:rPr lang="en-US" sz="1050" b="1" dirty="0">
                <a:solidFill>
                  <a:schemeClr val="tx1"/>
                </a:solidFill>
              </a:rPr>
              <a:t>SOFTWARE_PRODUCT </a:t>
            </a:r>
            <a:r>
              <a:rPr lang="en-US" sz="1050" dirty="0">
                <a:solidFill>
                  <a:schemeClr val="tx1"/>
                </a:solidFill>
              </a:rPr>
              <a:t>is vulnerable to </a:t>
            </a:r>
            <a:r>
              <a:rPr lang="en-US" sz="1050" b="1" dirty="0">
                <a:solidFill>
                  <a:schemeClr val="tx1"/>
                </a:solidFill>
              </a:rPr>
              <a:t>VULNERABILITY_NAME</a:t>
            </a:r>
            <a:endParaRPr lang="en-US" sz="1050" dirty="0">
              <a:solidFill>
                <a:schemeClr val="tx1"/>
              </a:solidFill>
            </a:endParaRPr>
          </a:p>
          <a:p>
            <a:pPr marL="0" indent="0" fontAlgn="b">
              <a:buNone/>
            </a:pPr>
            <a:r>
              <a:rPr lang="en-US" sz="1050" b="1" dirty="0">
                <a:solidFill>
                  <a:schemeClr val="tx1"/>
                </a:solidFill>
              </a:rPr>
              <a:t>SOFTWARE_PRODUCT </a:t>
            </a:r>
            <a:r>
              <a:rPr lang="en-US" sz="1050" dirty="0">
                <a:solidFill>
                  <a:schemeClr val="tx1"/>
                </a:solidFill>
              </a:rPr>
              <a:t>is vulnerable to </a:t>
            </a:r>
            <a:r>
              <a:rPr lang="en-US" sz="1050" b="1" dirty="0">
                <a:solidFill>
                  <a:schemeClr val="tx1"/>
                </a:solidFill>
              </a:rPr>
              <a:t>VULNERABILITY_MS_ID</a:t>
            </a:r>
            <a:endParaRPr lang="en-US" sz="1050" dirty="0">
              <a:solidFill>
                <a:schemeClr val="tx1"/>
              </a:solidFill>
            </a:endParaRPr>
          </a:p>
          <a:p>
            <a:pPr marL="0" indent="0" fontAlgn="b">
              <a:buNone/>
            </a:pPr>
            <a:r>
              <a:rPr lang="en-US" sz="1050" b="1" dirty="0">
                <a:solidFill>
                  <a:schemeClr val="tx1"/>
                </a:solidFill>
              </a:rPr>
              <a:t>SOFTWARE_PRODUCT </a:t>
            </a:r>
            <a:r>
              <a:rPr lang="en-US" sz="1050" dirty="0">
                <a:solidFill>
                  <a:schemeClr val="tx1"/>
                </a:solidFill>
              </a:rPr>
              <a:t>is vulnerable to </a:t>
            </a:r>
            <a:r>
              <a:rPr lang="en-US" sz="1050" b="1" dirty="0">
                <a:solidFill>
                  <a:schemeClr val="tx1"/>
                </a:solidFill>
              </a:rPr>
              <a:t>VULNERABILITY_CVE_ID</a:t>
            </a:r>
            <a:endParaRPr lang="en-US" sz="1050" dirty="0">
              <a:solidFill>
                <a:schemeClr val="tx1"/>
              </a:solidFill>
            </a:endParaRPr>
          </a:p>
          <a:p>
            <a:pPr marL="0" indent="0" fontAlgn="b">
              <a:buNone/>
            </a:pPr>
            <a:r>
              <a:rPr lang="en-US" sz="1050" b="1" dirty="0">
                <a:solidFill>
                  <a:schemeClr val="tx1"/>
                </a:solidFill>
              </a:rPr>
              <a:t>SOFTWARE_VERSION </a:t>
            </a:r>
            <a:r>
              <a:rPr lang="en-US" sz="1050" dirty="0">
                <a:solidFill>
                  <a:schemeClr val="tx1"/>
                </a:solidFill>
              </a:rPr>
              <a:t>is vulnerable to </a:t>
            </a:r>
            <a:r>
              <a:rPr lang="en-US" sz="1050" b="1" dirty="0">
                <a:solidFill>
                  <a:schemeClr val="tx1"/>
                </a:solidFill>
              </a:rPr>
              <a:t>VULNERABILITY_NAME</a:t>
            </a:r>
            <a:endParaRPr lang="en-US" sz="1050" dirty="0">
              <a:solidFill>
                <a:schemeClr val="tx1"/>
              </a:solidFill>
            </a:endParaRPr>
          </a:p>
          <a:p>
            <a:pPr marL="0" indent="0" fontAlgn="b">
              <a:buNone/>
            </a:pPr>
            <a:r>
              <a:rPr lang="en-US" sz="1050" b="1" dirty="0">
                <a:solidFill>
                  <a:schemeClr val="tx1"/>
                </a:solidFill>
              </a:rPr>
              <a:t>SOFTWARE_VERSION </a:t>
            </a:r>
            <a:r>
              <a:rPr lang="en-US" sz="1050" dirty="0">
                <a:solidFill>
                  <a:schemeClr val="tx1"/>
                </a:solidFill>
              </a:rPr>
              <a:t>is vulnerable to </a:t>
            </a:r>
            <a:r>
              <a:rPr lang="en-US" sz="1050" b="1" dirty="0">
                <a:solidFill>
                  <a:schemeClr val="tx1"/>
                </a:solidFill>
              </a:rPr>
              <a:t>VULNERABILITY_MS_ID</a:t>
            </a:r>
            <a:endParaRPr lang="en-US" sz="1050" dirty="0">
              <a:solidFill>
                <a:schemeClr val="tx1"/>
              </a:solidFill>
            </a:endParaRPr>
          </a:p>
          <a:p>
            <a:pPr marL="0" indent="0" fontAlgn="b">
              <a:buNone/>
            </a:pPr>
            <a:r>
              <a:rPr lang="en-US" sz="1050" b="1" dirty="0">
                <a:solidFill>
                  <a:schemeClr val="tx1"/>
                </a:solidFill>
              </a:rPr>
              <a:t>SOFTWARE_VERSION </a:t>
            </a:r>
            <a:r>
              <a:rPr lang="en-US" sz="1050" dirty="0">
                <a:solidFill>
                  <a:schemeClr val="tx1"/>
                </a:solidFill>
              </a:rPr>
              <a:t>is vulnerable to </a:t>
            </a:r>
            <a:r>
              <a:rPr lang="en-US" sz="1050" b="1" dirty="0">
                <a:solidFill>
                  <a:schemeClr val="tx1"/>
                </a:solidFill>
              </a:rPr>
              <a:t>VULNERABILITY_CVE_ID</a:t>
            </a:r>
            <a:endParaRPr lang="en-US" sz="1050" dirty="0">
              <a:solidFill>
                <a:schemeClr val="tx1"/>
              </a:solidFill>
            </a:endParaRPr>
          </a:p>
          <a:p>
            <a:pPr marL="0" indent="0" fontAlgn="b">
              <a:buNone/>
            </a:pPr>
            <a:r>
              <a:rPr lang="en-US" sz="1050" b="1" dirty="0">
                <a:solidFill>
                  <a:schemeClr val="tx1"/>
                </a:solidFill>
              </a:rPr>
              <a:t>SOFTWARE_PRODUCT </a:t>
            </a:r>
            <a:r>
              <a:rPr lang="en-US" sz="1050" dirty="0">
                <a:solidFill>
                  <a:schemeClr val="tx1"/>
                </a:solidFill>
              </a:rPr>
              <a:t>has vulnerability related to </a:t>
            </a:r>
            <a:r>
              <a:rPr lang="en-US" sz="1050" b="1" dirty="0">
                <a:solidFill>
                  <a:schemeClr val="tx1"/>
                </a:solidFill>
              </a:rPr>
              <a:t>FILE_NAME</a:t>
            </a:r>
            <a:endParaRPr lang="en-US" sz="1050" dirty="0">
              <a:solidFill>
                <a:schemeClr val="tx1"/>
              </a:solidFill>
            </a:endParaRPr>
          </a:p>
          <a:p>
            <a:pPr marL="0" indent="0" fontAlgn="b">
              <a:buNone/>
            </a:pPr>
            <a:r>
              <a:rPr lang="en-US" sz="1050" b="1" dirty="0">
                <a:solidFill>
                  <a:schemeClr val="tx1"/>
                </a:solidFill>
              </a:rPr>
              <a:t>SOFTWARE_VERSION </a:t>
            </a:r>
            <a:r>
              <a:rPr lang="en-US" sz="1050" dirty="0">
                <a:solidFill>
                  <a:schemeClr val="tx1"/>
                </a:solidFill>
              </a:rPr>
              <a:t>has a vulnerability related to </a:t>
            </a:r>
            <a:r>
              <a:rPr lang="en-US" sz="1050" b="1" dirty="0">
                <a:solidFill>
                  <a:schemeClr val="tx1"/>
                </a:solidFill>
              </a:rPr>
              <a:t>FILE_NAME</a:t>
            </a:r>
            <a:endParaRPr lang="en-US" sz="1050" dirty="0">
              <a:solidFill>
                <a:schemeClr val="tx1"/>
              </a:solidFill>
            </a:endParaRPr>
          </a:p>
          <a:p>
            <a:pPr marL="0" indent="0" fontAlgn="b">
              <a:buNone/>
            </a:pPr>
            <a:r>
              <a:rPr lang="en-US" sz="1050" b="1" dirty="0">
                <a:solidFill>
                  <a:schemeClr val="tx1"/>
                </a:solidFill>
              </a:rPr>
              <a:t>SOFTWARE_PRODUCT </a:t>
            </a:r>
            <a:r>
              <a:rPr lang="en-US" sz="1050" dirty="0">
                <a:solidFill>
                  <a:schemeClr val="tx1"/>
                </a:solidFill>
              </a:rPr>
              <a:t>has a vulnerability in</a:t>
            </a:r>
            <a:r>
              <a:rPr lang="en-US" sz="1050" b="1" dirty="0">
                <a:solidFill>
                  <a:schemeClr val="tx1"/>
                </a:solidFill>
              </a:rPr>
              <a:t> FUNCTION_NAME</a:t>
            </a:r>
            <a:endParaRPr lang="en-US" sz="1050" dirty="0">
              <a:solidFill>
                <a:schemeClr val="tx1"/>
              </a:solidFill>
            </a:endParaRPr>
          </a:p>
          <a:p>
            <a:pPr marL="0" indent="0" fontAlgn="b">
              <a:buNone/>
            </a:pPr>
            <a:r>
              <a:rPr lang="en-US" sz="1050" b="1" dirty="0">
                <a:solidFill>
                  <a:schemeClr val="tx1"/>
                </a:solidFill>
              </a:rPr>
              <a:t>SOFTWARE_VERSION </a:t>
            </a:r>
            <a:r>
              <a:rPr lang="en-US" sz="1050" dirty="0">
                <a:solidFill>
                  <a:schemeClr val="tx1"/>
                </a:solidFill>
              </a:rPr>
              <a:t>has a vulnerability in </a:t>
            </a:r>
            <a:r>
              <a:rPr lang="en-US" sz="1050" b="1" dirty="0">
                <a:solidFill>
                  <a:schemeClr val="tx1"/>
                </a:solidFill>
              </a:rPr>
              <a:t>FUNCTION_NAME</a:t>
            </a:r>
            <a:endParaRPr lang="en-US" sz="1050" dirty="0">
              <a:solidFill>
                <a:schemeClr val="tx1"/>
              </a:solidFill>
            </a:endParaRPr>
          </a:p>
          <a:p>
            <a:pPr marL="0" indent="0" fontAlgn="b">
              <a:buNone/>
            </a:pPr>
            <a:r>
              <a:rPr lang="en-US" sz="1050" b="1" dirty="0">
                <a:solidFill>
                  <a:schemeClr val="tx1"/>
                </a:solidFill>
              </a:rPr>
              <a:t>VULNERABILITY_NAME </a:t>
            </a:r>
            <a:r>
              <a:rPr lang="en-US" sz="1050" dirty="0">
                <a:solidFill>
                  <a:schemeClr val="tx1"/>
                </a:solidFill>
              </a:rPr>
              <a:t>is related to</a:t>
            </a:r>
            <a:r>
              <a:rPr lang="en-US" sz="1050" b="1" dirty="0">
                <a:solidFill>
                  <a:schemeClr val="tx1"/>
                </a:solidFill>
              </a:rPr>
              <a:t> FILE_NAME</a:t>
            </a:r>
            <a:endParaRPr lang="en-US" sz="1050" dirty="0">
              <a:solidFill>
                <a:schemeClr val="tx1"/>
              </a:solidFill>
            </a:endParaRPr>
          </a:p>
          <a:p>
            <a:pPr marL="0" indent="0" fontAlgn="b">
              <a:buNone/>
            </a:pPr>
            <a:r>
              <a:rPr lang="en-US" sz="1050" b="1" dirty="0">
                <a:solidFill>
                  <a:schemeClr val="tx1"/>
                </a:solidFill>
              </a:rPr>
              <a:t>VULNERABILITY_CVE_ID </a:t>
            </a:r>
            <a:r>
              <a:rPr lang="en-US" sz="1050" dirty="0">
                <a:solidFill>
                  <a:schemeClr val="tx1"/>
                </a:solidFill>
              </a:rPr>
              <a:t>is related to </a:t>
            </a:r>
            <a:r>
              <a:rPr lang="en-US" sz="1050" b="1" dirty="0">
                <a:solidFill>
                  <a:schemeClr val="tx1"/>
                </a:solidFill>
              </a:rPr>
              <a:t>FILE_NAME</a:t>
            </a:r>
            <a:endParaRPr lang="en-US" sz="1050" dirty="0">
              <a:solidFill>
                <a:schemeClr val="tx1"/>
              </a:solidFill>
            </a:endParaRPr>
          </a:p>
          <a:p>
            <a:pPr marL="0" indent="0" fontAlgn="b">
              <a:buNone/>
            </a:pPr>
            <a:r>
              <a:rPr lang="en-US" sz="1050" b="1" dirty="0">
                <a:solidFill>
                  <a:schemeClr val="tx1"/>
                </a:solidFill>
              </a:rPr>
              <a:t>VULNERABILITY_MS_ID </a:t>
            </a:r>
            <a:r>
              <a:rPr lang="en-US" sz="1050" dirty="0">
                <a:solidFill>
                  <a:schemeClr val="tx1"/>
                </a:solidFill>
              </a:rPr>
              <a:t>is related to </a:t>
            </a:r>
            <a:r>
              <a:rPr lang="en-US" sz="1050" b="1" dirty="0">
                <a:solidFill>
                  <a:schemeClr val="tx1"/>
                </a:solidFill>
              </a:rPr>
              <a:t>FILE_NAME</a:t>
            </a:r>
            <a:endParaRPr lang="en-US" sz="1050" dirty="0">
              <a:solidFill>
                <a:schemeClr val="tx1"/>
              </a:solidFill>
            </a:endParaRPr>
          </a:p>
          <a:p>
            <a:pPr marL="0" indent="0" fontAlgn="b">
              <a:buNone/>
            </a:pPr>
            <a:r>
              <a:rPr lang="en-US" sz="1050" b="1" dirty="0">
                <a:solidFill>
                  <a:schemeClr val="tx1"/>
                </a:solidFill>
              </a:rPr>
              <a:t>VULNERABILITY_NAME </a:t>
            </a:r>
            <a:r>
              <a:rPr lang="en-US" sz="1050" dirty="0">
                <a:solidFill>
                  <a:schemeClr val="tx1"/>
                </a:solidFill>
              </a:rPr>
              <a:t>is related to</a:t>
            </a:r>
            <a:r>
              <a:rPr lang="en-US" sz="1050" b="1" dirty="0">
                <a:solidFill>
                  <a:schemeClr val="tx1"/>
                </a:solidFill>
              </a:rPr>
              <a:t> FUNCTION_NAME</a:t>
            </a:r>
            <a:endParaRPr lang="en-US" sz="1050" dirty="0">
              <a:solidFill>
                <a:schemeClr val="tx1"/>
              </a:solidFill>
            </a:endParaRPr>
          </a:p>
          <a:p>
            <a:pPr marL="0" indent="0" fontAlgn="b">
              <a:buNone/>
            </a:pPr>
            <a:r>
              <a:rPr lang="en-US" sz="1050" b="1" dirty="0">
                <a:solidFill>
                  <a:schemeClr val="tx1"/>
                </a:solidFill>
              </a:rPr>
              <a:t>VULNERABILITY_CVE_ID </a:t>
            </a:r>
            <a:r>
              <a:rPr lang="en-US" sz="1050" dirty="0">
                <a:solidFill>
                  <a:schemeClr val="tx1"/>
                </a:solidFill>
              </a:rPr>
              <a:t>is related to </a:t>
            </a:r>
            <a:r>
              <a:rPr lang="en-US" sz="1050" b="1" dirty="0">
                <a:solidFill>
                  <a:schemeClr val="tx1"/>
                </a:solidFill>
              </a:rPr>
              <a:t>FUNCTION_NAME</a:t>
            </a:r>
            <a:endParaRPr lang="en-US" sz="1050" dirty="0">
              <a:solidFill>
                <a:schemeClr val="tx1"/>
              </a:solidFill>
            </a:endParaRPr>
          </a:p>
          <a:p>
            <a:pPr marL="0" indent="0" fontAlgn="b">
              <a:buNone/>
            </a:pPr>
            <a:r>
              <a:rPr lang="en-US" sz="1050" b="1" dirty="0">
                <a:solidFill>
                  <a:schemeClr val="tx1"/>
                </a:solidFill>
              </a:rPr>
              <a:t>VULNERABILITY_MS_ID </a:t>
            </a:r>
            <a:r>
              <a:rPr lang="en-US" sz="1050" dirty="0">
                <a:solidFill>
                  <a:schemeClr val="tx1"/>
                </a:solidFill>
              </a:rPr>
              <a:t>is related to </a:t>
            </a:r>
            <a:r>
              <a:rPr lang="en-US" sz="1050" b="1" dirty="0" smtClean="0">
                <a:solidFill>
                  <a:schemeClr val="tx1"/>
                </a:solidFill>
              </a:rPr>
              <a:t>FUNCTION_NAME</a:t>
            </a:r>
            <a:endParaRPr lang="en-US" sz="1050" dirty="0">
              <a:solidFill>
                <a:schemeClr val="tx1"/>
              </a:solidFill>
            </a:endParaRPr>
          </a:p>
        </p:txBody>
      </p:sp>
      <p:sp>
        <p:nvSpPr>
          <p:cNvPr id="3" name="Title 2"/>
          <p:cNvSpPr>
            <a:spLocks noGrp="1"/>
          </p:cNvSpPr>
          <p:nvPr>
            <p:ph type="title"/>
          </p:nvPr>
        </p:nvSpPr>
        <p:spPr/>
        <p:txBody>
          <a:bodyPr/>
          <a:lstStyle/>
          <a:p>
            <a:r>
              <a:rPr lang="en-US" dirty="0" smtClean="0"/>
              <a:t>Relation Types</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17</a:t>
            </a:fld>
            <a:endParaRPr lang="en-US"/>
          </a:p>
        </p:txBody>
      </p:sp>
    </p:spTree>
    <p:extLst>
      <p:ext uri="{BB962C8B-B14F-4D97-AF65-F5344CB8AC3E}">
        <p14:creationId xmlns:p14="http://schemas.microsoft.com/office/powerpoint/2010/main" val="1353845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50395" y="1814512"/>
            <a:ext cx="8779712" cy="4040855"/>
          </a:xfrm>
        </p:spPr>
        <p:txBody>
          <a:bodyPr>
            <a:normAutofit/>
          </a:bodyPr>
          <a:lstStyle/>
          <a:p>
            <a:r>
              <a:rPr lang="en-US" dirty="0" smtClean="0">
                <a:solidFill>
                  <a:schemeClr val="tx1"/>
                </a:solidFill>
              </a:rPr>
              <a:t>Collection of large set of security documents</a:t>
            </a:r>
          </a:p>
          <a:p>
            <a:r>
              <a:rPr lang="en-US" dirty="0" smtClean="0">
                <a:solidFill>
                  <a:schemeClr val="tx1"/>
                </a:solidFill>
              </a:rPr>
              <a:t>Corpus of positive and negative relation examples created from structured and unstructured sources</a:t>
            </a:r>
          </a:p>
          <a:p>
            <a:pPr lvl="1" indent="-342900"/>
            <a:r>
              <a:rPr lang="en-US" sz="2000" dirty="0" smtClean="0"/>
              <a:t>Leverage known data to make a training corpus</a:t>
            </a:r>
          </a:p>
          <a:p>
            <a:r>
              <a:rPr lang="en-US" dirty="0" smtClean="0">
                <a:solidFill>
                  <a:schemeClr val="tx1"/>
                </a:solidFill>
              </a:rPr>
              <a:t>Construction of task-relevant feature set</a:t>
            </a:r>
          </a:p>
          <a:p>
            <a:r>
              <a:rPr lang="en-US" dirty="0" smtClean="0">
                <a:solidFill>
                  <a:schemeClr val="tx1"/>
                </a:solidFill>
              </a:rPr>
              <a:t>Supervised learning for binary classification</a:t>
            </a:r>
          </a:p>
          <a:p>
            <a:pPr lvl="1" indent="-342900"/>
            <a:r>
              <a:rPr lang="en-US" sz="2000" dirty="0" smtClean="0"/>
              <a:t>Input: Sentence with entity pair identified</a:t>
            </a:r>
          </a:p>
          <a:p>
            <a:pPr lvl="1" indent="-342900"/>
            <a:r>
              <a:rPr lang="en-US" sz="2000" dirty="0" smtClean="0"/>
              <a:t>Output: Relation exists or not</a:t>
            </a:r>
            <a:endParaRPr lang="en-US" dirty="0" smtClean="0"/>
          </a:p>
          <a:p>
            <a:pPr marL="514350" indent="-514350">
              <a:buFont typeface="+mj-lt"/>
              <a:buAutoNum type="arabicPeriod"/>
            </a:pPr>
            <a:endParaRPr lang="en-US" dirty="0"/>
          </a:p>
          <a:p>
            <a:endParaRPr lang="en-US" dirty="0" smtClean="0"/>
          </a:p>
        </p:txBody>
      </p:sp>
      <p:sp>
        <p:nvSpPr>
          <p:cNvPr id="3" name="Title 2"/>
          <p:cNvSpPr>
            <a:spLocks noGrp="1"/>
          </p:cNvSpPr>
          <p:nvPr>
            <p:ph type="title"/>
          </p:nvPr>
        </p:nvSpPr>
        <p:spPr/>
        <p:txBody>
          <a:bodyPr>
            <a:normAutofit/>
          </a:bodyPr>
          <a:lstStyle/>
          <a:p>
            <a:r>
              <a:rPr lang="en-US" dirty="0" smtClean="0"/>
              <a:t>Relation Extraction Components </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18</a:t>
            </a:fld>
            <a:endParaRPr lang="en-US"/>
          </a:p>
        </p:txBody>
      </p:sp>
    </p:spTree>
    <p:extLst>
      <p:ext uri="{BB962C8B-B14F-4D97-AF65-F5344CB8AC3E}">
        <p14:creationId xmlns:p14="http://schemas.microsoft.com/office/powerpoint/2010/main" val="21017503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1785939"/>
            <a:ext cx="8684760" cy="3328986"/>
          </a:xfrm>
        </p:spPr>
        <p:txBody>
          <a:bodyPr>
            <a:normAutofit/>
          </a:bodyPr>
          <a:lstStyle/>
          <a:p>
            <a:r>
              <a:rPr lang="en-US" dirty="0">
                <a:solidFill>
                  <a:schemeClr val="tx1"/>
                </a:solidFill>
              </a:rPr>
              <a:t>Initial implementation on </a:t>
            </a:r>
            <a:r>
              <a:rPr lang="en-US" dirty="0" smtClean="0">
                <a:solidFill>
                  <a:schemeClr val="tx1"/>
                </a:solidFill>
              </a:rPr>
              <a:t>~100 </a:t>
            </a:r>
            <a:r>
              <a:rPr lang="en-US" dirty="0">
                <a:solidFill>
                  <a:schemeClr val="tx1"/>
                </a:solidFill>
              </a:rPr>
              <a:t>unstructured documents</a:t>
            </a:r>
          </a:p>
          <a:p>
            <a:pPr lvl="1"/>
            <a:r>
              <a:rPr lang="en-US" dirty="0"/>
              <a:t>Enough for testing code/proof of concept</a:t>
            </a:r>
          </a:p>
          <a:p>
            <a:r>
              <a:rPr lang="en-US" dirty="0" smtClean="0">
                <a:solidFill>
                  <a:schemeClr val="tx1"/>
                </a:solidFill>
              </a:rPr>
              <a:t>Ideally, would have ~100,000 unstructured documents for training and evaluation of relation extractor</a:t>
            </a:r>
          </a:p>
        </p:txBody>
      </p:sp>
      <p:sp>
        <p:nvSpPr>
          <p:cNvPr id="3" name="Title 2"/>
          <p:cNvSpPr>
            <a:spLocks noGrp="1"/>
          </p:cNvSpPr>
          <p:nvPr>
            <p:ph type="title"/>
          </p:nvPr>
        </p:nvSpPr>
        <p:spPr/>
        <p:txBody>
          <a:bodyPr>
            <a:noAutofit/>
          </a:bodyPr>
          <a:lstStyle/>
          <a:p>
            <a:r>
              <a:rPr lang="en-US" sz="3200" dirty="0" smtClean="0"/>
              <a:t>Document Collection for Relation Extraction</a:t>
            </a:r>
            <a:endParaRPr lang="en-US" sz="3200" dirty="0"/>
          </a:p>
        </p:txBody>
      </p:sp>
      <p:sp>
        <p:nvSpPr>
          <p:cNvPr id="4" name="Slide Number Placeholder 3"/>
          <p:cNvSpPr>
            <a:spLocks noGrp="1"/>
          </p:cNvSpPr>
          <p:nvPr>
            <p:ph type="sldNum" sz="quarter" idx="12"/>
          </p:nvPr>
        </p:nvSpPr>
        <p:spPr/>
        <p:txBody>
          <a:bodyPr/>
          <a:lstStyle/>
          <a:p>
            <a:fld id="{27A816F8-0088-644E-BE74-38BEAB893A5F}" type="slidenum">
              <a:rPr lang="en-US" smtClean="0"/>
              <a:t>19</a:t>
            </a:fld>
            <a:endParaRPr lang="en-US"/>
          </a:p>
        </p:txBody>
      </p:sp>
    </p:spTree>
    <p:extLst>
      <p:ext uri="{BB962C8B-B14F-4D97-AF65-F5344CB8AC3E}">
        <p14:creationId xmlns:p14="http://schemas.microsoft.com/office/powerpoint/2010/main" val="1495690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U.S. Department of Homeland Security seal, Science &amp; Technology " title="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297" y="534475"/>
            <a:ext cx="1549889" cy="657412"/>
          </a:xfrm>
          <a:prstGeom prst="rect">
            <a:avLst/>
          </a:prstGeom>
        </p:spPr>
      </p:pic>
      <p:sp>
        <p:nvSpPr>
          <p:cNvPr id="7" name="TextBox 6"/>
          <p:cNvSpPr txBox="1"/>
          <p:nvPr/>
        </p:nvSpPr>
        <p:spPr>
          <a:xfrm>
            <a:off x="2604740" y="457228"/>
            <a:ext cx="6342936" cy="769441"/>
          </a:xfrm>
          <a:prstGeom prst="rect">
            <a:avLst/>
          </a:prstGeom>
          <a:noFill/>
        </p:spPr>
        <p:txBody>
          <a:bodyPr wrap="square" rtlCol="0">
            <a:spAutoFit/>
          </a:bodyPr>
          <a:lstStyle/>
          <a:p>
            <a:r>
              <a:rPr lang="en-US" sz="4400" b="1" dirty="0" smtClean="0">
                <a:solidFill>
                  <a:srgbClr val="FBAD4E"/>
                </a:solidFill>
                <a:latin typeface="Arial" charset="0"/>
                <a:ea typeface="Arial" charset="0"/>
                <a:cs typeface="Arial" charset="0"/>
              </a:rPr>
              <a:t>Stucco</a:t>
            </a:r>
            <a:endParaRPr lang="en-US" sz="4400" b="1" dirty="0">
              <a:solidFill>
                <a:srgbClr val="FBAD4E"/>
              </a:solidFill>
              <a:latin typeface="Arial" charset="0"/>
              <a:ea typeface="Arial" charset="0"/>
              <a:cs typeface="Arial" charset="0"/>
            </a:endParaRPr>
          </a:p>
        </p:txBody>
      </p:sp>
      <p:sp>
        <p:nvSpPr>
          <p:cNvPr id="2" name="Title 1"/>
          <p:cNvSpPr>
            <a:spLocks noGrp="1"/>
          </p:cNvSpPr>
          <p:nvPr>
            <p:ph type="ctrTitle"/>
          </p:nvPr>
        </p:nvSpPr>
        <p:spPr>
          <a:xfrm>
            <a:off x="635000" y="1820425"/>
            <a:ext cx="7772400" cy="1470025"/>
          </a:xfrm>
        </p:spPr>
        <p:txBody>
          <a:bodyPr>
            <a:noAutofit/>
          </a:bodyPr>
          <a:lstStyle/>
          <a:p>
            <a:r>
              <a:rPr lang="en-US" dirty="0"/>
              <a:t/>
            </a:r>
            <a:br>
              <a:rPr lang="en-US" dirty="0"/>
            </a:br>
            <a:r>
              <a:rPr lang="en-US" sz="3200" dirty="0" smtClean="0"/>
              <a:t>Collect </a:t>
            </a:r>
            <a:r>
              <a:rPr lang="en-US" sz="3200" dirty="0"/>
              <a:t>and </a:t>
            </a:r>
            <a:r>
              <a:rPr lang="en-US" sz="3200" dirty="0" smtClean="0"/>
              <a:t>Organize </a:t>
            </a:r>
            <a:r>
              <a:rPr lang="en-US" sz="3200" dirty="0"/>
              <a:t>Security Data for Contextual Understanding</a:t>
            </a:r>
          </a:p>
        </p:txBody>
      </p:sp>
      <p:sp>
        <p:nvSpPr>
          <p:cNvPr id="3" name="Subtitle 2"/>
          <p:cNvSpPr>
            <a:spLocks noGrp="1"/>
          </p:cNvSpPr>
          <p:nvPr>
            <p:ph type="subTitle" idx="4294967295"/>
          </p:nvPr>
        </p:nvSpPr>
        <p:spPr>
          <a:xfrm>
            <a:off x="685800" y="3609892"/>
            <a:ext cx="7721600" cy="2028908"/>
          </a:xfrm>
        </p:spPr>
        <p:txBody>
          <a:bodyPr>
            <a:normAutofit/>
          </a:bodyPr>
          <a:lstStyle/>
          <a:p>
            <a:pPr marL="0" indent="0">
              <a:buNone/>
            </a:pPr>
            <a:endParaRPr lang="en-US" sz="2200" i="1" dirty="0">
              <a:solidFill>
                <a:schemeClr val="bg1"/>
              </a:solidFill>
            </a:endParaRPr>
          </a:p>
        </p:txBody>
      </p:sp>
    </p:spTree>
    <p:extLst>
      <p:ext uri="{BB962C8B-B14F-4D97-AF65-F5344CB8AC3E}">
        <p14:creationId xmlns:p14="http://schemas.microsoft.com/office/powerpoint/2010/main" val="9750261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1785939"/>
            <a:ext cx="8684760" cy="4570411"/>
          </a:xfrm>
        </p:spPr>
        <p:txBody>
          <a:bodyPr>
            <a:normAutofit/>
          </a:bodyPr>
          <a:lstStyle/>
          <a:p>
            <a:r>
              <a:rPr lang="en-US" dirty="0" smtClean="0">
                <a:solidFill>
                  <a:schemeClr val="tx1"/>
                </a:solidFill>
              </a:rPr>
              <a:t>Extract sentences containing two possibly related entities.</a:t>
            </a:r>
          </a:p>
          <a:p>
            <a:r>
              <a:rPr lang="en-US" dirty="0" smtClean="0">
                <a:solidFill>
                  <a:schemeClr val="tx1"/>
                </a:solidFill>
              </a:rPr>
              <a:t>Positive examples involve related entities.</a:t>
            </a:r>
          </a:p>
          <a:p>
            <a:pPr lvl="1"/>
            <a:r>
              <a:rPr lang="en-US" sz="1800" dirty="0">
                <a:solidFill>
                  <a:schemeClr val="tx1"/>
                </a:solidFill>
                <a:latin typeface="Courier"/>
                <a:cs typeface="Courier"/>
              </a:rPr>
              <a:t> </a:t>
            </a:r>
            <a:r>
              <a:rPr lang="en-US" sz="1800" dirty="0" smtClean="0">
                <a:solidFill>
                  <a:srgbClr val="FF0000"/>
                </a:solidFill>
                <a:latin typeface="Courier"/>
                <a:cs typeface="Courier"/>
              </a:rPr>
              <a:t>Microsoft</a:t>
            </a:r>
            <a:r>
              <a:rPr lang="en-US" sz="1800" dirty="0" smtClean="0">
                <a:solidFill>
                  <a:schemeClr val="accent2"/>
                </a:solidFill>
                <a:latin typeface="Courier"/>
                <a:cs typeface="Courier"/>
              </a:rPr>
              <a:t> </a:t>
            </a:r>
            <a:r>
              <a:rPr lang="en-US" sz="1800" dirty="0" smtClean="0">
                <a:solidFill>
                  <a:schemeClr val="tx2"/>
                </a:solidFill>
                <a:latin typeface="Courier"/>
                <a:cs typeface="Courier"/>
              </a:rPr>
              <a:t>released </a:t>
            </a:r>
            <a:r>
              <a:rPr lang="en-US" sz="1800" dirty="0">
                <a:solidFill>
                  <a:schemeClr val="tx2"/>
                </a:solidFill>
                <a:latin typeface="Courier"/>
                <a:cs typeface="Courier"/>
              </a:rPr>
              <a:t>11 security updates to fix vulnerabilities more than 40 flaws in </a:t>
            </a:r>
            <a:r>
              <a:rPr lang="en-US" sz="1800" dirty="0" smtClean="0">
                <a:solidFill>
                  <a:schemeClr val="accent3"/>
                </a:solidFill>
                <a:latin typeface="Courier"/>
                <a:cs typeface="Courier"/>
              </a:rPr>
              <a:t>Windows </a:t>
            </a:r>
            <a:r>
              <a:rPr lang="en-US" sz="1800" dirty="0" smtClean="0">
                <a:solidFill>
                  <a:schemeClr val="tx2"/>
                </a:solidFill>
                <a:latin typeface="Courier"/>
                <a:cs typeface="Courier"/>
              </a:rPr>
              <a:t>and </a:t>
            </a:r>
            <a:r>
              <a:rPr lang="en-US" sz="1800" dirty="0">
                <a:solidFill>
                  <a:schemeClr val="tx2"/>
                </a:solidFill>
                <a:latin typeface="Courier"/>
                <a:cs typeface="Courier"/>
              </a:rPr>
              <a:t>related </a:t>
            </a:r>
            <a:r>
              <a:rPr lang="en-US" sz="1800" dirty="0" smtClean="0">
                <a:solidFill>
                  <a:schemeClr val="tx2"/>
                </a:solidFill>
                <a:latin typeface="Courier"/>
                <a:cs typeface="Courier"/>
              </a:rPr>
              <a:t>software.</a:t>
            </a:r>
          </a:p>
          <a:p>
            <a:pPr lvl="1"/>
            <a:r>
              <a:rPr lang="en-US" sz="1800" dirty="0" smtClean="0">
                <a:solidFill>
                  <a:schemeClr val="tx1"/>
                </a:solidFill>
                <a:latin typeface="Courier"/>
                <a:cs typeface="Courier"/>
              </a:rPr>
              <a:t> </a:t>
            </a:r>
            <a:r>
              <a:rPr lang="en-US" sz="1800" dirty="0" smtClean="0">
                <a:latin typeface="Arial" charset="0"/>
                <a:ea typeface="Arial" charset="0"/>
                <a:cs typeface="Arial" charset="0"/>
              </a:rPr>
              <a:t>Microsoft </a:t>
            </a:r>
            <a:r>
              <a:rPr lang="en-US" sz="1800" i="1" dirty="0" smtClean="0">
                <a:latin typeface="Arial" charset="0"/>
                <a:ea typeface="Arial" charset="0"/>
                <a:cs typeface="Arial" charset="0"/>
              </a:rPr>
              <a:t>is vendor of </a:t>
            </a:r>
            <a:r>
              <a:rPr lang="en-US" sz="1800" dirty="0" smtClean="0">
                <a:latin typeface="Arial" charset="0"/>
                <a:ea typeface="Arial" charset="0"/>
                <a:cs typeface="Arial" charset="0"/>
              </a:rPr>
              <a:t>Windows</a:t>
            </a:r>
            <a:endParaRPr lang="en-US" sz="1800" dirty="0">
              <a:latin typeface="Arial" charset="0"/>
              <a:ea typeface="Arial" charset="0"/>
              <a:cs typeface="Arial" charset="0"/>
            </a:endParaRPr>
          </a:p>
          <a:p>
            <a:r>
              <a:rPr lang="en-US" dirty="0" smtClean="0">
                <a:solidFill>
                  <a:schemeClr val="tx1"/>
                </a:solidFill>
              </a:rPr>
              <a:t>Negative examples involve unrelated entities.</a:t>
            </a:r>
          </a:p>
          <a:p>
            <a:pPr lvl="1"/>
            <a:r>
              <a:rPr lang="is-IS" sz="1800" dirty="0">
                <a:solidFill>
                  <a:schemeClr val="tx1"/>
                </a:solidFill>
                <a:latin typeface="Courier"/>
                <a:cs typeface="Courier"/>
              </a:rPr>
              <a:t> </a:t>
            </a:r>
            <a:r>
              <a:rPr lang="is-IS" sz="1800" dirty="0" smtClean="0">
                <a:latin typeface="Courier"/>
                <a:cs typeface="Courier"/>
              </a:rPr>
              <a:t>…</a:t>
            </a:r>
            <a:r>
              <a:rPr lang="en-US" sz="1800" dirty="0" smtClean="0">
                <a:solidFill>
                  <a:srgbClr val="1F497D"/>
                </a:solidFill>
                <a:latin typeface="Courier"/>
                <a:cs typeface="Courier"/>
              </a:rPr>
              <a:t>the </a:t>
            </a:r>
            <a:r>
              <a:rPr lang="en-US" sz="1800" dirty="0">
                <a:solidFill>
                  <a:srgbClr val="1F497D"/>
                </a:solidFill>
                <a:latin typeface="Courier"/>
                <a:cs typeface="Courier"/>
              </a:rPr>
              <a:t>latest, patched</a:t>
            </a:r>
            <a:r>
              <a:rPr lang="en-US" sz="1800" dirty="0">
                <a:latin typeface="Courier"/>
                <a:cs typeface="Courier"/>
              </a:rPr>
              <a:t> </a:t>
            </a:r>
            <a:r>
              <a:rPr lang="en-US" sz="1800" dirty="0" smtClean="0">
                <a:solidFill>
                  <a:schemeClr val="accent3"/>
                </a:solidFill>
                <a:latin typeface="Courier"/>
                <a:cs typeface="Courier"/>
              </a:rPr>
              <a:t>Flash </a:t>
            </a:r>
            <a:r>
              <a:rPr lang="en-US" sz="1800" dirty="0" smtClean="0">
                <a:solidFill>
                  <a:srgbClr val="1F497D"/>
                </a:solidFill>
                <a:latin typeface="Courier"/>
                <a:cs typeface="Courier"/>
              </a:rPr>
              <a:t>version </a:t>
            </a:r>
            <a:r>
              <a:rPr lang="en-US" sz="1800" dirty="0">
                <a:solidFill>
                  <a:srgbClr val="1F497D"/>
                </a:solidFill>
                <a:latin typeface="Courier"/>
                <a:cs typeface="Courier"/>
              </a:rPr>
              <a:t>22.0.0.209 for </a:t>
            </a:r>
            <a:r>
              <a:rPr lang="en-US" sz="1800" dirty="0" smtClean="0">
                <a:solidFill>
                  <a:srgbClr val="1F497D"/>
                </a:solidFill>
                <a:latin typeface="Courier"/>
                <a:cs typeface="Courier"/>
              </a:rPr>
              <a:t>Windows </a:t>
            </a:r>
            <a:r>
              <a:rPr lang="en-US" sz="1800" dirty="0">
                <a:solidFill>
                  <a:srgbClr val="1F497D"/>
                </a:solidFill>
                <a:latin typeface="Courier"/>
                <a:cs typeface="Courier"/>
              </a:rPr>
              <a:t>and </a:t>
            </a:r>
            <a:r>
              <a:rPr lang="en-US" sz="1800" dirty="0" smtClean="0">
                <a:solidFill>
                  <a:srgbClr val="FF0000"/>
                </a:solidFill>
                <a:latin typeface="Courier"/>
                <a:cs typeface="Courier"/>
              </a:rPr>
              <a:t>Mac</a:t>
            </a:r>
            <a:r>
              <a:rPr lang="en-US" sz="1800" dirty="0" smtClean="0">
                <a:solidFill>
                  <a:schemeClr val="accent2">
                    <a:lumMod val="75000"/>
                  </a:schemeClr>
                </a:solidFill>
                <a:latin typeface="Courier"/>
                <a:cs typeface="Courier"/>
              </a:rPr>
              <a:t> </a:t>
            </a:r>
            <a:r>
              <a:rPr lang="en-US" sz="1800" dirty="0" smtClean="0">
                <a:solidFill>
                  <a:srgbClr val="1F497D"/>
                </a:solidFill>
                <a:latin typeface="Courier"/>
                <a:cs typeface="Courier"/>
              </a:rPr>
              <a:t>systems </a:t>
            </a:r>
            <a:r>
              <a:rPr lang="en-US" sz="1800" dirty="0">
                <a:solidFill>
                  <a:srgbClr val="1F497D"/>
                </a:solidFill>
                <a:latin typeface="Courier"/>
                <a:cs typeface="Courier"/>
              </a:rPr>
              <a:t>is still </a:t>
            </a:r>
            <a:r>
              <a:rPr lang="en-US" sz="1800" dirty="0" smtClean="0">
                <a:solidFill>
                  <a:srgbClr val="1F497D"/>
                </a:solidFill>
                <a:latin typeface="Courier"/>
                <a:cs typeface="Courier"/>
              </a:rPr>
              <a:t>available.</a:t>
            </a:r>
          </a:p>
          <a:p>
            <a:pPr lvl="1"/>
            <a:r>
              <a:rPr lang="en-US" sz="1800" dirty="0" smtClean="0">
                <a:solidFill>
                  <a:schemeClr val="tx1"/>
                </a:solidFill>
                <a:latin typeface="Courier"/>
                <a:cs typeface="Courier"/>
              </a:rPr>
              <a:t> </a:t>
            </a:r>
            <a:r>
              <a:rPr lang="en-US" sz="1800" dirty="0" smtClean="0">
                <a:latin typeface="Arial" charset="0"/>
                <a:ea typeface="Arial" charset="0"/>
                <a:cs typeface="Arial" charset="0"/>
              </a:rPr>
              <a:t>Mac </a:t>
            </a:r>
            <a:r>
              <a:rPr lang="en-US" sz="1800" i="1" dirty="0" smtClean="0">
                <a:latin typeface="Arial" charset="0"/>
                <a:ea typeface="Arial" charset="0"/>
                <a:cs typeface="Arial" charset="0"/>
              </a:rPr>
              <a:t>is </a:t>
            </a:r>
            <a:r>
              <a:rPr lang="en-US" sz="1800" b="1" i="1" dirty="0" smtClean="0">
                <a:latin typeface="Arial" charset="0"/>
                <a:ea typeface="Arial" charset="0"/>
                <a:cs typeface="Arial" charset="0"/>
              </a:rPr>
              <a:t>not</a:t>
            </a:r>
            <a:r>
              <a:rPr lang="en-US" sz="1800" i="1" dirty="0" smtClean="0">
                <a:latin typeface="Arial" charset="0"/>
                <a:ea typeface="Arial" charset="0"/>
                <a:cs typeface="Arial" charset="0"/>
              </a:rPr>
              <a:t> vendor of </a:t>
            </a:r>
            <a:r>
              <a:rPr lang="en-US" sz="1800" dirty="0" smtClean="0">
                <a:latin typeface="Arial" charset="0"/>
                <a:ea typeface="Arial" charset="0"/>
                <a:cs typeface="Arial" charset="0"/>
              </a:rPr>
              <a:t>Flash</a:t>
            </a:r>
          </a:p>
        </p:txBody>
      </p:sp>
      <p:sp>
        <p:nvSpPr>
          <p:cNvPr id="3" name="Title 2"/>
          <p:cNvSpPr>
            <a:spLocks noGrp="1"/>
          </p:cNvSpPr>
          <p:nvPr>
            <p:ph type="title"/>
          </p:nvPr>
        </p:nvSpPr>
        <p:spPr/>
        <p:txBody>
          <a:bodyPr>
            <a:noAutofit/>
          </a:bodyPr>
          <a:lstStyle/>
          <a:p>
            <a:r>
              <a:rPr lang="en-US" sz="3200" dirty="0" smtClean="0"/>
              <a:t>Creation of Positive and Negative Examples</a:t>
            </a:r>
            <a:endParaRPr lang="en-US" sz="3200" dirty="0"/>
          </a:p>
        </p:txBody>
      </p:sp>
      <p:sp>
        <p:nvSpPr>
          <p:cNvPr id="4" name="Slide Number Placeholder 3"/>
          <p:cNvSpPr>
            <a:spLocks noGrp="1"/>
          </p:cNvSpPr>
          <p:nvPr>
            <p:ph type="sldNum" sz="quarter" idx="12"/>
          </p:nvPr>
        </p:nvSpPr>
        <p:spPr/>
        <p:txBody>
          <a:bodyPr/>
          <a:lstStyle/>
          <a:p>
            <a:fld id="{27A816F8-0088-644E-BE74-38BEAB893A5F}" type="slidenum">
              <a:rPr lang="en-US" smtClean="0"/>
              <a:t>20</a:t>
            </a:fld>
            <a:endParaRPr lang="en-US"/>
          </a:p>
        </p:txBody>
      </p:sp>
    </p:spTree>
    <p:extLst>
      <p:ext uri="{BB962C8B-B14F-4D97-AF65-F5344CB8AC3E}">
        <p14:creationId xmlns:p14="http://schemas.microsoft.com/office/powerpoint/2010/main" val="2580288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1922464"/>
            <a:ext cx="8684760" cy="4935536"/>
          </a:xfrm>
        </p:spPr>
        <p:txBody>
          <a:bodyPr>
            <a:normAutofit lnSpcReduction="10000"/>
          </a:bodyPr>
          <a:lstStyle/>
          <a:p>
            <a:pPr defTabSz="914400">
              <a:spcBef>
                <a:spcPts val="0"/>
              </a:spcBef>
              <a:buClrTx/>
              <a:buSzTx/>
            </a:pPr>
            <a:r>
              <a:rPr lang="en-US" sz="2000" dirty="0" smtClean="0">
                <a:solidFill>
                  <a:schemeClr val="tx1"/>
                </a:solidFill>
              </a:rPr>
              <a:t>Collect NVD dumps from 2002 to present</a:t>
            </a:r>
          </a:p>
          <a:p>
            <a:pPr defTabSz="914400">
              <a:spcBef>
                <a:spcPts val="0"/>
              </a:spcBef>
              <a:buClrTx/>
              <a:buSzTx/>
            </a:pPr>
            <a:r>
              <a:rPr lang="en-US" sz="2000" dirty="0" smtClean="0">
                <a:solidFill>
                  <a:schemeClr val="tx1"/>
                </a:solidFill>
              </a:rPr>
              <a:t>Each entry describes a vulnerability:</a:t>
            </a:r>
            <a:endParaRPr lang="en-US" sz="2000" dirty="0">
              <a:solidFill>
                <a:schemeClr val="tx1"/>
              </a:solidFill>
            </a:endParaRPr>
          </a:p>
          <a:p>
            <a:pPr defTabSz="914400">
              <a:spcBef>
                <a:spcPts val="0"/>
              </a:spcBef>
              <a:buSzTx/>
            </a:pPr>
            <a:endParaRPr lang="en-US" sz="2000" dirty="0" smtClean="0">
              <a:solidFill>
                <a:schemeClr val="tx1"/>
              </a:solidFill>
            </a:endParaRPr>
          </a:p>
          <a:p>
            <a:pPr defTabSz="914400">
              <a:spcBef>
                <a:spcPts val="0"/>
              </a:spcBef>
              <a:buSzTx/>
            </a:pPr>
            <a:endParaRPr lang="en-US" sz="2000" dirty="0">
              <a:solidFill>
                <a:schemeClr val="tx1"/>
              </a:solidFill>
            </a:endParaRPr>
          </a:p>
          <a:p>
            <a:pPr defTabSz="914400">
              <a:spcBef>
                <a:spcPts val="0"/>
              </a:spcBef>
              <a:buSzTx/>
            </a:pPr>
            <a:endParaRPr lang="en-US" sz="2000" dirty="0">
              <a:solidFill>
                <a:schemeClr val="tx1"/>
              </a:solidFill>
            </a:endParaRPr>
          </a:p>
          <a:p>
            <a:pPr defTabSz="914400">
              <a:spcBef>
                <a:spcPts val="0"/>
              </a:spcBef>
              <a:buSzTx/>
            </a:pPr>
            <a:endParaRPr lang="en-US" sz="2000" dirty="0" smtClean="0">
              <a:solidFill>
                <a:schemeClr val="tx1"/>
              </a:solidFill>
            </a:endParaRPr>
          </a:p>
          <a:p>
            <a:pPr defTabSz="914400">
              <a:spcBef>
                <a:spcPts val="0"/>
              </a:spcBef>
              <a:buSzTx/>
            </a:pPr>
            <a:r>
              <a:rPr lang="en-US" sz="2000" dirty="0" smtClean="0">
                <a:solidFill>
                  <a:schemeClr val="tx1"/>
                </a:solidFill>
              </a:rPr>
              <a:t>But some items are not readily accessible</a:t>
            </a:r>
          </a:p>
          <a:p>
            <a:pPr lvl="1" defTabSz="914400">
              <a:spcBef>
                <a:spcPts val="0"/>
              </a:spcBef>
              <a:buSzTx/>
            </a:pPr>
            <a:r>
              <a:rPr lang="en-US" sz="1400" dirty="0" smtClean="0"/>
              <a:t>Example: vulnerability name not available for every vulnerability, and appears in the natural language summary</a:t>
            </a:r>
            <a:endParaRPr lang="en-US" sz="1400" dirty="0"/>
          </a:p>
          <a:p>
            <a:pPr marL="914400" lvl="2" indent="0" defTabSz="914400">
              <a:spcBef>
                <a:spcPts val="0"/>
              </a:spcBef>
              <a:buNone/>
            </a:pPr>
            <a:endParaRPr lang="en-US" sz="1000" dirty="0" smtClean="0">
              <a:solidFill>
                <a:schemeClr val="tx1"/>
              </a:solidFill>
            </a:endParaRPr>
          </a:p>
          <a:p>
            <a:pPr marL="914400" lvl="2" indent="0" defTabSz="914400">
              <a:spcBef>
                <a:spcPts val="0"/>
              </a:spcBef>
              <a:buNone/>
            </a:pPr>
            <a:r>
              <a:rPr lang="en-US" sz="1400" i="1" dirty="0" smtClean="0">
                <a:solidFill>
                  <a:schemeClr val="tx2">
                    <a:lumMod val="75000"/>
                  </a:schemeClr>
                </a:solidFill>
              </a:rPr>
              <a:t>The </a:t>
            </a:r>
            <a:r>
              <a:rPr lang="en-US" sz="1400" i="1" dirty="0">
                <a:solidFill>
                  <a:schemeClr val="tx2">
                    <a:lumMod val="75000"/>
                  </a:schemeClr>
                </a:solidFill>
              </a:rPr>
              <a:t>Microsoft (1) VBScript 5.7 and 5.8 and (2) JScript 5.7 and 5.8 engines, as used in Internet Explorer 8 through 11 and other products, allow remote attackers to execute arbitrary code via a crafted web site, aka "</a:t>
            </a:r>
            <a:r>
              <a:rPr lang="en-US" sz="1400" b="1" i="1" dirty="0">
                <a:solidFill>
                  <a:schemeClr val="tx2">
                    <a:lumMod val="75000"/>
                  </a:schemeClr>
                </a:solidFill>
              </a:rPr>
              <a:t>Scripting Engine Memory Corruption Vulnerability</a:t>
            </a:r>
            <a:r>
              <a:rPr lang="en-US" sz="1400" i="1" dirty="0" smtClean="0">
                <a:solidFill>
                  <a:schemeClr val="tx2">
                    <a:lumMod val="75000"/>
                  </a:schemeClr>
                </a:solidFill>
              </a:rPr>
              <a:t>.”</a:t>
            </a:r>
          </a:p>
          <a:p>
            <a:pPr marL="914400" lvl="2" indent="0" defTabSz="914400">
              <a:spcBef>
                <a:spcPts val="0"/>
              </a:spcBef>
              <a:buNone/>
            </a:pPr>
            <a:endParaRPr lang="en-US" sz="1400" dirty="0" smtClean="0">
              <a:solidFill>
                <a:schemeClr val="tx2">
                  <a:lumMod val="75000"/>
                </a:schemeClr>
              </a:solidFill>
            </a:endParaRPr>
          </a:p>
          <a:p>
            <a:pPr defTabSz="914400">
              <a:spcBef>
                <a:spcPts val="0"/>
              </a:spcBef>
              <a:buClrTx/>
              <a:buSzTx/>
            </a:pPr>
            <a:r>
              <a:rPr lang="en-US" sz="2000" dirty="0" smtClean="0">
                <a:solidFill>
                  <a:schemeClr val="tx1"/>
                </a:solidFill>
              </a:rPr>
              <a:t>Augment relations extracted with Freebase knowledge</a:t>
            </a:r>
          </a:p>
          <a:p>
            <a:pPr defTabSz="914400">
              <a:spcBef>
                <a:spcPts val="0"/>
              </a:spcBef>
              <a:buClrTx/>
              <a:buSzTx/>
            </a:pPr>
            <a:r>
              <a:rPr lang="en-US" sz="2000" dirty="0" smtClean="0">
                <a:solidFill>
                  <a:schemeClr val="tx1"/>
                </a:solidFill>
              </a:rPr>
              <a:t>Heuristic labeling</a:t>
            </a:r>
            <a:endParaRPr lang="en-US" sz="1600" dirty="0" smtClean="0">
              <a:solidFill>
                <a:schemeClr val="tx1"/>
              </a:solidFill>
            </a:endParaRPr>
          </a:p>
          <a:p>
            <a:pPr lvl="1" defTabSz="914400">
              <a:spcBef>
                <a:spcPts val="0"/>
              </a:spcBef>
              <a:buSzTx/>
            </a:pPr>
            <a:r>
              <a:rPr lang="en-US" sz="1600" dirty="0"/>
              <a:t>If both entities appear related in relation list, example is positive.</a:t>
            </a:r>
          </a:p>
          <a:p>
            <a:pPr lvl="1" defTabSz="914400">
              <a:spcBef>
                <a:spcPts val="0"/>
              </a:spcBef>
              <a:buSzTx/>
            </a:pPr>
            <a:r>
              <a:rPr lang="en-US" sz="1600" dirty="0"/>
              <a:t>If both entities appear in list of relations, but not together (i.e. they are related, but not to each other), example is negative.</a:t>
            </a:r>
          </a:p>
          <a:p>
            <a:pPr defTabSz="914400">
              <a:spcBef>
                <a:spcPts val="0"/>
              </a:spcBef>
              <a:buClrTx/>
              <a:buSzTx/>
            </a:pPr>
            <a:endParaRPr lang="en-US" sz="2000" dirty="0" smtClean="0">
              <a:solidFill>
                <a:schemeClr val="tx1"/>
              </a:solidFill>
            </a:endParaRPr>
          </a:p>
        </p:txBody>
      </p:sp>
      <p:sp>
        <p:nvSpPr>
          <p:cNvPr id="3" name="Title 2"/>
          <p:cNvSpPr>
            <a:spLocks noGrp="1"/>
          </p:cNvSpPr>
          <p:nvPr>
            <p:ph type="title"/>
          </p:nvPr>
        </p:nvSpPr>
        <p:spPr/>
        <p:txBody>
          <a:bodyPr>
            <a:noAutofit/>
          </a:bodyPr>
          <a:lstStyle/>
          <a:p>
            <a:r>
              <a:rPr lang="en-US" sz="2000" dirty="0" smtClean="0"/>
              <a:t>Extract Relationships from National Vulnerability Database (NVD)</a:t>
            </a:r>
            <a:endParaRPr lang="en-US" sz="2000" dirty="0"/>
          </a:p>
        </p:txBody>
      </p:sp>
      <p:sp>
        <p:nvSpPr>
          <p:cNvPr id="4" name="Slide Number Placeholder 3"/>
          <p:cNvSpPr>
            <a:spLocks noGrp="1"/>
          </p:cNvSpPr>
          <p:nvPr>
            <p:ph type="sldNum" sz="quarter" idx="12"/>
          </p:nvPr>
        </p:nvSpPr>
        <p:spPr/>
        <p:txBody>
          <a:bodyPr/>
          <a:lstStyle/>
          <a:p>
            <a:fld id="{27A816F8-0088-644E-BE74-38BEAB893A5F}" type="slidenum">
              <a:rPr lang="en-US" smtClean="0"/>
              <a:t>21</a:t>
            </a:fld>
            <a:endParaRPr lang="en-US"/>
          </a:p>
        </p:txBody>
      </p:sp>
      <p:sp>
        <p:nvSpPr>
          <p:cNvPr id="5" name="Content Placeholder 1"/>
          <p:cNvSpPr txBox="1">
            <a:spLocks/>
          </p:cNvSpPr>
          <p:nvPr/>
        </p:nvSpPr>
        <p:spPr>
          <a:xfrm>
            <a:off x="116340" y="2507674"/>
            <a:ext cx="5739515" cy="1131888"/>
          </a:xfrm>
          <a:prstGeom prst="rect">
            <a:avLst/>
          </a:prstGeom>
        </p:spPr>
        <p:txBody>
          <a:bodyPr vert="horz" lIns="91440" tIns="45720" rIns="91440" bIns="45720" numCol="2" rtlCol="0">
            <a:normAutofit lnSpcReduction="10000"/>
          </a:bodyPr>
          <a:lstStyle>
            <a:lvl1pPr marL="342900" indent="-342900" algn="l" defTabSz="457200" rtl="0" eaLnBrk="1" latinLnBrk="0" hangingPunct="1">
              <a:spcBef>
                <a:spcPct val="20000"/>
              </a:spcBef>
              <a:buClr>
                <a:schemeClr val="tx1">
                  <a:lumMod val="75000"/>
                  <a:lumOff val="25000"/>
                </a:schemeClr>
              </a:buClr>
              <a:buSzPct val="100000"/>
              <a:buFont typeface="Wingdings" panose="05000000000000000000" pitchFamily="2" charset="2"/>
              <a:buChar char="§"/>
              <a:defRPr sz="2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SzPct val="57000"/>
              <a:buFont typeface="Wingdings" panose="05000000000000000000" pitchFamily="2" charset="2"/>
              <a:buChar char="q"/>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anose="05000000000000000000" pitchFamily="2" charset="2"/>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SzPct val="60000"/>
              <a:buFont typeface="Wingdings" panose="05000000000000000000" pitchFamily="2" charset="2"/>
              <a:buChar char="q"/>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Wingdings" panose="05000000000000000000" pitchFamily="2" charset="2"/>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lvl="1" defTabSz="914400">
              <a:spcBef>
                <a:spcPts val="0"/>
              </a:spcBef>
              <a:buSzTx/>
            </a:pPr>
            <a:r>
              <a:rPr lang="en-US" sz="1400" dirty="0" smtClean="0"/>
              <a:t>Name</a:t>
            </a:r>
          </a:p>
          <a:p>
            <a:pPr lvl="1" defTabSz="914400">
              <a:spcBef>
                <a:spcPts val="0"/>
              </a:spcBef>
              <a:buSzTx/>
            </a:pPr>
            <a:r>
              <a:rPr lang="en-US" sz="1400" dirty="0" smtClean="0"/>
              <a:t>CVE ID</a:t>
            </a:r>
          </a:p>
          <a:p>
            <a:pPr lvl="1" defTabSz="914400">
              <a:spcBef>
                <a:spcPts val="0"/>
              </a:spcBef>
              <a:buSzTx/>
            </a:pPr>
            <a:r>
              <a:rPr lang="en-US" sz="1400" dirty="0" smtClean="0"/>
              <a:t>Related MS ID</a:t>
            </a:r>
          </a:p>
          <a:p>
            <a:pPr lvl="1" defTabSz="914400">
              <a:spcBef>
                <a:spcPts val="0"/>
              </a:spcBef>
              <a:buSzTx/>
            </a:pPr>
            <a:r>
              <a:rPr lang="en-US" sz="1400" dirty="0" smtClean="0"/>
              <a:t>Description words</a:t>
            </a:r>
            <a:endParaRPr lang="en-US" sz="1800" dirty="0" smtClean="0"/>
          </a:p>
          <a:p>
            <a:pPr lvl="1" defTabSz="914400">
              <a:spcBef>
                <a:spcPts val="0"/>
              </a:spcBef>
              <a:buSzTx/>
            </a:pPr>
            <a:r>
              <a:rPr lang="en-US" sz="1400" dirty="0" smtClean="0"/>
              <a:t>Files it exploits</a:t>
            </a:r>
          </a:p>
          <a:p>
            <a:pPr lvl="1" defTabSz="914400">
              <a:spcBef>
                <a:spcPts val="0"/>
              </a:spcBef>
              <a:buSzTx/>
            </a:pPr>
            <a:r>
              <a:rPr lang="en-US" sz="1400" dirty="0" smtClean="0"/>
              <a:t>Functions it exploits</a:t>
            </a:r>
          </a:p>
          <a:p>
            <a:pPr lvl="1" defTabSz="914400">
              <a:spcBef>
                <a:spcPts val="0"/>
              </a:spcBef>
              <a:buSzTx/>
            </a:pPr>
            <a:r>
              <a:rPr lang="en-US" sz="1400" dirty="0" smtClean="0"/>
              <a:t>Products it affects</a:t>
            </a:r>
          </a:p>
          <a:p>
            <a:pPr lvl="1" defTabSz="914400">
              <a:spcBef>
                <a:spcPts val="0"/>
              </a:spcBef>
              <a:buSzTx/>
            </a:pPr>
            <a:r>
              <a:rPr lang="en-US" sz="1400" dirty="0" smtClean="0"/>
              <a:t>Product vendors</a:t>
            </a:r>
          </a:p>
          <a:p>
            <a:pPr lvl="1" defTabSz="914400">
              <a:spcBef>
                <a:spcPts val="0"/>
              </a:spcBef>
              <a:buSzTx/>
            </a:pPr>
            <a:r>
              <a:rPr lang="en-US" sz="1400" dirty="0" smtClean="0"/>
              <a:t>Product versions</a:t>
            </a:r>
          </a:p>
        </p:txBody>
      </p:sp>
    </p:spTree>
    <p:extLst>
      <p:ext uri="{BB962C8B-B14F-4D97-AF65-F5344CB8AC3E}">
        <p14:creationId xmlns:p14="http://schemas.microsoft.com/office/powerpoint/2010/main" val="10983512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1785939"/>
            <a:ext cx="8684760" cy="4935536"/>
          </a:xfrm>
        </p:spPr>
        <p:txBody>
          <a:bodyPr>
            <a:normAutofit/>
          </a:bodyPr>
          <a:lstStyle/>
          <a:p>
            <a:pPr defTabSz="914400">
              <a:spcBef>
                <a:spcPts val="0"/>
              </a:spcBef>
              <a:buClrTx/>
              <a:buSzTx/>
            </a:pPr>
            <a:r>
              <a:rPr lang="en-US" dirty="0" smtClean="0">
                <a:solidFill>
                  <a:schemeClr val="tx1"/>
                </a:solidFill>
              </a:rPr>
              <a:t>If both entities appear related in relation list, example is positive.</a:t>
            </a:r>
          </a:p>
          <a:p>
            <a:pPr defTabSz="914400">
              <a:spcBef>
                <a:spcPts val="0"/>
              </a:spcBef>
              <a:buClrTx/>
              <a:buSzTx/>
            </a:pPr>
            <a:r>
              <a:rPr lang="en-US" dirty="0" smtClean="0">
                <a:solidFill>
                  <a:schemeClr val="tx1"/>
                </a:solidFill>
              </a:rPr>
              <a:t>If both entities appear in list of relations, but not together (i.e. they are related, but not to each other), example is negative.</a:t>
            </a:r>
          </a:p>
        </p:txBody>
      </p:sp>
      <p:sp>
        <p:nvSpPr>
          <p:cNvPr id="3" name="Title 2"/>
          <p:cNvSpPr>
            <a:spLocks noGrp="1"/>
          </p:cNvSpPr>
          <p:nvPr>
            <p:ph type="title"/>
          </p:nvPr>
        </p:nvSpPr>
        <p:spPr/>
        <p:txBody>
          <a:bodyPr>
            <a:noAutofit/>
          </a:bodyPr>
          <a:lstStyle/>
          <a:p>
            <a:r>
              <a:rPr lang="en-US" sz="2800" dirty="0" smtClean="0"/>
              <a:t>Heuristically Labeling Relationship Examples</a:t>
            </a:r>
            <a:endParaRPr lang="en-US" sz="2800" dirty="0"/>
          </a:p>
        </p:txBody>
      </p:sp>
      <p:sp>
        <p:nvSpPr>
          <p:cNvPr id="4" name="Slide Number Placeholder 3"/>
          <p:cNvSpPr>
            <a:spLocks noGrp="1"/>
          </p:cNvSpPr>
          <p:nvPr>
            <p:ph type="sldNum" sz="quarter" idx="12"/>
          </p:nvPr>
        </p:nvSpPr>
        <p:spPr/>
        <p:txBody>
          <a:bodyPr/>
          <a:lstStyle/>
          <a:p>
            <a:fld id="{27A816F8-0088-644E-BE74-38BEAB893A5F}" type="slidenum">
              <a:rPr lang="en-US" smtClean="0"/>
              <a:t>22</a:t>
            </a:fld>
            <a:endParaRPr lang="en-US"/>
          </a:p>
        </p:txBody>
      </p:sp>
    </p:spTree>
    <p:extLst>
      <p:ext uri="{BB962C8B-B14F-4D97-AF65-F5344CB8AC3E}">
        <p14:creationId xmlns:p14="http://schemas.microsoft.com/office/powerpoint/2010/main" val="18910481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1785939"/>
            <a:ext cx="8684760" cy="4935536"/>
          </a:xfrm>
        </p:spPr>
        <p:txBody>
          <a:bodyPr>
            <a:normAutofit/>
          </a:bodyPr>
          <a:lstStyle/>
          <a:p>
            <a:pPr marL="457200" lvl="1" indent="0">
              <a:buNone/>
            </a:pPr>
            <a:r>
              <a:rPr lang="en-US" sz="2000" dirty="0" smtClean="0">
                <a:solidFill>
                  <a:schemeClr val="tx2"/>
                </a:solidFill>
                <a:latin typeface="Courier"/>
                <a:cs typeface="Courier"/>
              </a:rPr>
              <a:t>“</a:t>
            </a:r>
            <a:r>
              <a:rPr lang="en-US" sz="2000" dirty="0" smtClean="0">
                <a:solidFill>
                  <a:schemeClr val="accent2"/>
                </a:solidFill>
                <a:latin typeface="Courier"/>
                <a:cs typeface="Courier"/>
              </a:rPr>
              <a:t>Microsoft </a:t>
            </a:r>
            <a:r>
              <a:rPr lang="en-US" sz="2000" dirty="0">
                <a:solidFill>
                  <a:schemeClr val="tx2"/>
                </a:solidFill>
                <a:latin typeface="Courier"/>
                <a:cs typeface="Courier"/>
              </a:rPr>
              <a:t>released 11 security updates to fix vulnerabilities more than 40 flaws in </a:t>
            </a:r>
            <a:r>
              <a:rPr lang="en-US" sz="2000" dirty="0" smtClean="0">
                <a:solidFill>
                  <a:srgbClr val="00B050"/>
                </a:solidFill>
                <a:latin typeface="Courier"/>
                <a:cs typeface="Courier"/>
              </a:rPr>
              <a:t>Windows</a:t>
            </a:r>
            <a:r>
              <a:rPr lang="en-US" sz="2000" dirty="0" smtClean="0">
                <a:solidFill>
                  <a:schemeClr val="accent3"/>
                </a:solidFill>
                <a:latin typeface="Courier"/>
                <a:cs typeface="Courier"/>
              </a:rPr>
              <a:t> </a:t>
            </a:r>
            <a:r>
              <a:rPr lang="en-US" sz="2000" dirty="0" smtClean="0">
                <a:solidFill>
                  <a:schemeClr val="tx2"/>
                </a:solidFill>
                <a:latin typeface="Courier"/>
                <a:cs typeface="Courier"/>
              </a:rPr>
              <a:t>and </a:t>
            </a:r>
            <a:r>
              <a:rPr lang="en-US" sz="2000" dirty="0">
                <a:solidFill>
                  <a:schemeClr val="tx2"/>
                </a:solidFill>
                <a:latin typeface="Courier"/>
                <a:cs typeface="Courier"/>
              </a:rPr>
              <a:t>related software”</a:t>
            </a:r>
          </a:p>
          <a:p>
            <a:pPr marL="457200" lvl="1" indent="0">
              <a:buNone/>
            </a:pPr>
            <a:endParaRPr lang="en-US" sz="2000" dirty="0" smtClean="0">
              <a:solidFill>
                <a:schemeClr val="tx2"/>
              </a:solidFill>
              <a:latin typeface="Courier"/>
              <a:cs typeface="Courier"/>
            </a:endParaRPr>
          </a:p>
          <a:p>
            <a:pPr marL="457200" lvl="1" indent="0">
              <a:buNone/>
            </a:pPr>
            <a:r>
              <a:rPr lang="en-US" sz="2000" dirty="0" smtClean="0">
                <a:solidFill>
                  <a:schemeClr val="tx2"/>
                </a:solidFill>
                <a:latin typeface="Courier"/>
                <a:cs typeface="Courier"/>
              </a:rPr>
              <a:t>“</a:t>
            </a:r>
            <a:r>
              <a:rPr lang="en-US" sz="2000" dirty="0" smtClean="0">
                <a:solidFill>
                  <a:schemeClr val="accent2"/>
                </a:solidFill>
                <a:latin typeface="Courier"/>
                <a:cs typeface="Courier"/>
              </a:rPr>
              <a:t>Adobe </a:t>
            </a:r>
            <a:r>
              <a:rPr lang="en-US" sz="2000" dirty="0" smtClean="0">
                <a:solidFill>
                  <a:schemeClr val="tx2"/>
                </a:solidFill>
                <a:latin typeface="Courier"/>
                <a:cs typeface="Courier"/>
              </a:rPr>
              <a:t>has </a:t>
            </a:r>
            <a:r>
              <a:rPr lang="en-US" sz="2000" dirty="0">
                <a:solidFill>
                  <a:schemeClr val="tx2"/>
                </a:solidFill>
                <a:latin typeface="Courier"/>
                <a:cs typeface="Courier"/>
              </a:rPr>
              <a:t>pushed out a critical update to plug at least 52 security holes in its widely-used </a:t>
            </a:r>
            <a:r>
              <a:rPr lang="en-US" sz="2000" dirty="0" smtClean="0">
                <a:solidFill>
                  <a:srgbClr val="00B050"/>
                </a:solidFill>
                <a:latin typeface="Courier"/>
                <a:cs typeface="Courier"/>
              </a:rPr>
              <a:t>Flash</a:t>
            </a:r>
            <a:r>
              <a:rPr lang="en-US" sz="2000" dirty="0" smtClean="0">
                <a:solidFill>
                  <a:schemeClr val="accent3"/>
                </a:solidFill>
                <a:latin typeface="Courier"/>
                <a:cs typeface="Courier"/>
              </a:rPr>
              <a:t> </a:t>
            </a:r>
            <a:r>
              <a:rPr lang="en-US" sz="2000" dirty="0" smtClean="0">
                <a:solidFill>
                  <a:schemeClr val="tx2"/>
                </a:solidFill>
                <a:latin typeface="Courier"/>
                <a:cs typeface="Courier"/>
              </a:rPr>
              <a:t>browser </a:t>
            </a:r>
            <a:r>
              <a:rPr lang="en-US" sz="2000" dirty="0">
                <a:solidFill>
                  <a:schemeClr val="tx2"/>
                </a:solidFill>
                <a:latin typeface="Courier"/>
                <a:cs typeface="Courier"/>
              </a:rPr>
              <a:t>plugin”</a:t>
            </a:r>
          </a:p>
          <a:p>
            <a:pPr defTabSz="914400">
              <a:spcBef>
                <a:spcPts val="0"/>
              </a:spcBef>
              <a:buClrTx/>
              <a:buSzTx/>
            </a:pPr>
            <a:endParaRPr lang="en-US" dirty="0" smtClean="0">
              <a:solidFill>
                <a:schemeClr val="tx1"/>
              </a:solidFill>
            </a:endParaRPr>
          </a:p>
          <a:p>
            <a:pPr defTabSz="914400">
              <a:spcBef>
                <a:spcPts val="0"/>
              </a:spcBef>
              <a:buClrTx/>
              <a:buSzTx/>
            </a:pPr>
            <a:r>
              <a:rPr lang="en-US" dirty="0" smtClean="0">
                <a:solidFill>
                  <a:schemeClr val="tx1"/>
                </a:solidFill>
              </a:rPr>
              <a:t>Entities having same relationship should share similar </a:t>
            </a:r>
            <a:r>
              <a:rPr lang="en-US" i="1" dirty="0" smtClean="0">
                <a:solidFill>
                  <a:schemeClr val="tx1"/>
                </a:solidFill>
              </a:rPr>
              <a:t>contexts</a:t>
            </a:r>
            <a:r>
              <a:rPr lang="en-US" dirty="0" smtClean="0">
                <a:solidFill>
                  <a:schemeClr val="tx1"/>
                </a:solidFill>
              </a:rPr>
              <a:t>.</a:t>
            </a:r>
          </a:p>
          <a:p>
            <a:pPr defTabSz="914400">
              <a:spcBef>
                <a:spcPts val="0"/>
              </a:spcBef>
              <a:buClrTx/>
              <a:buSzTx/>
            </a:pPr>
            <a:r>
              <a:rPr lang="en-US" dirty="0" smtClean="0">
                <a:solidFill>
                  <a:schemeClr val="tx1"/>
                </a:solidFill>
              </a:rPr>
              <a:t>Encode examples such that, if they have similar contexts, they have similar representations.</a:t>
            </a:r>
          </a:p>
        </p:txBody>
      </p:sp>
      <p:sp>
        <p:nvSpPr>
          <p:cNvPr id="3" name="Title 2"/>
          <p:cNvSpPr>
            <a:spLocks noGrp="1"/>
          </p:cNvSpPr>
          <p:nvPr>
            <p:ph type="title"/>
          </p:nvPr>
        </p:nvSpPr>
        <p:spPr/>
        <p:txBody>
          <a:bodyPr>
            <a:noAutofit/>
          </a:bodyPr>
          <a:lstStyle/>
          <a:p>
            <a:r>
              <a:rPr lang="en-US" sz="3600" dirty="0" smtClean="0"/>
              <a:t>Goal of Example Representation</a:t>
            </a:r>
            <a:endParaRPr lang="en-US" sz="3600" dirty="0"/>
          </a:p>
        </p:txBody>
      </p:sp>
      <p:sp>
        <p:nvSpPr>
          <p:cNvPr id="4" name="Slide Number Placeholder 3"/>
          <p:cNvSpPr>
            <a:spLocks noGrp="1"/>
          </p:cNvSpPr>
          <p:nvPr>
            <p:ph type="sldNum" sz="quarter" idx="12"/>
          </p:nvPr>
        </p:nvSpPr>
        <p:spPr/>
        <p:txBody>
          <a:bodyPr/>
          <a:lstStyle/>
          <a:p>
            <a:fld id="{27A816F8-0088-644E-BE74-38BEAB893A5F}" type="slidenum">
              <a:rPr lang="en-US" smtClean="0"/>
              <a:t>23</a:t>
            </a:fld>
            <a:endParaRPr lang="en-US"/>
          </a:p>
        </p:txBody>
      </p:sp>
    </p:spTree>
    <p:extLst>
      <p:ext uri="{BB962C8B-B14F-4D97-AF65-F5344CB8AC3E}">
        <p14:creationId xmlns:p14="http://schemas.microsoft.com/office/powerpoint/2010/main" val="1423662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1785939"/>
            <a:ext cx="8684760" cy="4935536"/>
          </a:xfrm>
        </p:spPr>
        <p:txBody>
          <a:bodyPr>
            <a:normAutofit/>
          </a:bodyPr>
          <a:lstStyle/>
          <a:p>
            <a:pPr defTabSz="914400">
              <a:spcBef>
                <a:spcPts val="0"/>
              </a:spcBef>
              <a:buClrTx/>
              <a:buSzTx/>
            </a:pPr>
            <a:r>
              <a:rPr lang="en-US" dirty="0" smtClean="0">
                <a:solidFill>
                  <a:schemeClr val="tx1"/>
                </a:solidFill>
              </a:rPr>
              <a:t>Context lemma n-grams</a:t>
            </a:r>
          </a:p>
          <a:p>
            <a:pPr defTabSz="914400">
              <a:spcBef>
                <a:spcPts val="0"/>
              </a:spcBef>
              <a:buClrTx/>
              <a:buSzTx/>
            </a:pPr>
            <a:r>
              <a:rPr lang="en-US" dirty="0" smtClean="0">
                <a:solidFill>
                  <a:schemeClr val="tx1"/>
                </a:solidFill>
              </a:rPr>
              <a:t>Syntactic parse tree path</a:t>
            </a:r>
            <a:endParaRPr lang="en-US" dirty="0">
              <a:solidFill>
                <a:schemeClr val="tx1"/>
              </a:solidFill>
            </a:endParaRPr>
          </a:p>
          <a:p>
            <a:pPr defTabSz="914400">
              <a:spcBef>
                <a:spcPts val="0"/>
              </a:spcBef>
              <a:buClrTx/>
              <a:buSzTx/>
            </a:pPr>
            <a:r>
              <a:rPr lang="en-US" dirty="0">
                <a:solidFill>
                  <a:schemeClr val="tx1"/>
                </a:solidFill>
              </a:rPr>
              <a:t>Context </a:t>
            </a:r>
            <a:r>
              <a:rPr lang="en-US" dirty="0" smtClean="0">
                <a:solidFill>
                  <a:schemeClr val="tx1"/>
                </a:solidFill>
              </a:rPr>
              <a:t>lengths</a:t>
            </a:r>
          </a:p>
          <a:p>
            <a:pPr defTabSz="914400">
              <a:spcBef>
                <a:spcPts val="0"/>
              </a:spcBef>
              <a:buClrTx/>
              <a:buSzTx/>
            </a:pPr>
            <a:r>
              <a:rPr lang="en-US" dirty="0" smtClean="0">
                <a:solidFill>
                  <a:schemeClr val="tx1"/>
                </a:solidFill>
              </a:rPr>
              <a:t>Dependency tree path</a:t>
            </a:r>
          </a:p>
          <a:p>
            <a:pPr defTabSz="914400">
              <a:spcBef>
                <a:spcPts val="0"/>
              </a:spcBef>
              <a:buClrTx/>
              <a:buSzTx/>
            </a:pPr>
            <a:r>
              <a:rPr lang="en-US" dirty="0" smtClean="0">
                <a:solidFill>
                  <a:schemeClr val="tx1"/>
                </a:solidFill>
              </a:rPr>
              <a:t>Context entity counts</a:t>
            </a:r>
          </a:p>
          <a:p>
            <a:pPr defTabSz="914400">
              <a:spcBef>
                <a:spcPts val="0"/>
              </a:spcBef>
              <a:buClrTx/>
              <a:buSzTx/>
            </a:pPr>
            <a:r>
              <a:rPr lang="en-US" dirty="0" smtClean="0">
                <a:solidFill>
                  <a:schemeClr val="tx1"/>
                </a:solidFill>
              </a:rPr>
              <a:t>Context lemma </a:t>
            </a:r>
            <a:r>
              <a:rPr lang="en-US" dirty="0" err="1" smtClean="0">
                <a:solidFill>
                  <a:schemeClr val="tx1"/>
                </a:solidFill>
              </a:rPr>
              <a:t>embeddings</a:t>
            </a:r>
            <a:endParaRPr lang="en-US" dirty="0" smtClean="0">
              <a:solidFill>
                <a:schemeClr val="tx1"/>
              </a:solidFill>
            </a:endParaRPr>
          </a:p>
        </p:txBody>
      </p:sp>
      <p:sp>
        <p:nvSpPr>
          <p:cNvPr id="3" name="Title 2"/>
          <p:cNvSpPr>
            <a:spLocks noGrp="1"/>
          </p:cNvSpPr>
          <p:nvPr>
            <p:ph type="title"/>
          </p:nvPr>
        </p:nvSpPr>
        <p:spPr/>
        <p:txBody>
          <a:bodyPr>
            <a:noAutofit/>
          </a:bodyPr>
          <a:lstStyle/>
          <a:p>
            <a:r>
              <a:rPr lang="en-US" sz="3600" dirty="0" smtClean="0"/>
              <a:t>Feature Set</a:t>
            </a:r>
            <a:endParaRPr lang="en-US" sz="3600" dirty="0"/>
          </a:p>
        </p:txBody>
      </p:sp>
      <p:sp>
        <p:nvSpPr>
          <p:cNvPr id="4" name="Slide Number Placeholder 3"/>
          <p:cNvSpPr>
            <a:spLocks noGrp="1"/>
          </p:cNvSpPr>
          <p:nvPr>
            <p:ph type="sldNum" sz="quarter" idx="12"/>
          </p:nvPr>
        </p:nvSpPr>
        <p:spPr/>
        <p:txBody>
          <a:bodyPr/>
          <a:lstStyle/>
          <a:p>
            <a:fld id="{27A816F8-0088-644E-BE74-38BEAB893A5F}" type="slidenum">
              <a:rPr lang="en-US" smtClean="0"/>
              <a:t>24</a:t>
            </a:fld>
            <a:endParaRPr lang="en-US"/>
          </a:p>
        </p:txBody>
      </p:sp>
    </p:spTree>
    <p:extLst>
      <p:ext uri="{BB962C8B-B14F-4D97-AF65-F5344CB8AC3E}">
        <p14:creationId xmlns:p14="http://schemas.microsoft.com/office/powerpoint/2010/main" val="9975405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57236" y="2641600"/>
            <a:ext cx="563419" cy="332509"/>
          </a:xfrm>
          <a:prstGeom prst="roundRect">
            <a:avLst/>
          </a:prstGeom>
          <a:gradFill flip="none" rotWithShape="1">
            <a:gsLst>
              <a:gs pos="0">
                <a:schemeClr val="accent1">
                  <a:tint val="100000"/>
                  <a:shade val="100000"/>
                  <a:satMod val="130000"/>
                </a:schemeClr>
              </a:gs>
              <a:gs pos="100000">
                <a:schemeClr val="accent1">
                  <a:tint val="50000"/>
                  <a:shade val="100000"/>
                  <a:satMod val="35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sz="half" idx="1"/>
          </p:nvPr>
        </p:nvSpPr>
        <p:spPr>
          <a:xfrm>
            <a:off x="116340" y="1785939"/>
            <a:ext cx="8684760" cy="4570411"/>
          </a:xfrm>
        </p:spPr>
        <p:txBody>
          <a:bodyPr>
            <a:normAutofit/>
          </a:bodyPr>
          <a:lstStyle/>
          <a:p>
            <a:pPr marL="0" indent="0" defTabSz="914400">
              <a:spcBef>
                <a:spcPts val="0"/>
              </a:spcBef>
              <a:buClrTx/>
              <a:buSzTx/>
              <a:buNone/>
            </a:pPr>
            <a:r>
              <a:rPr lang="en-US" dirty="0" smtClean="0"/>
              <a:t>Original: </a:t>
            </a:r>
            <a:r>
              <a:rPr lang="en-US" sz="1800" i="1" dirty="0" smtClean="0">
                <a:solidFill>
                  <a:srgbClr val="FF0000"/>
                </a:solidFill>
              </a:rPr>
              <a:t>Adobe</a:t>
            </a:r>
            <a:r>
              <a:rPr lang="en-US" sz="1800" i="1" dirty="0" smtClean="0">
                <a:solidFill>
                  <a:schemeClr val="tx2">
                    <a:lumMod val="75000"/>
                  </a:schemeClr>
                </a:solidFill>
              </a:rPr>
              <a:t> </a:t>
            </a:r>
            <a:r>
              <a:rPr lang="en-US" sz="1800" i="1" dirty="0">
                <a:solidFill>
                  <a:schemeClr val="tx2">
                    <a:lumMod val="75000"/>
                  </a:schemeClr>
                </a:solidFill>
              </a:rPr>
              <a:t>issued a critical update for its </a:t>
            </a:r>
            <a:r>
              <a:rPr lang="en-US" sz="1800" i="1" dirty="0">
                <a:solidFill>
                  <a:srgbClr val="00B050"/>
                </a:solidFill>
              </a:rPr>
              <a:t>Flash Player</a:t>
            </a:r>
            <a:r>
              <a:rPr lang="en-US" sz="1800" i="1" dirty="0">
                <a:solidFill>
                  <a:schemeClr val="tx2">
                    <a:lumMod val="75000"/>
                  </a:schemeClr>
                </a:solidFill>
              </a:rPr>
              <a:t> software</a:t>
            </a:r>
            <a:r>
              <a:rPr lang="en-US" sz="1800" i="1" dirty="0" smtClean="0">
                <a:solidFill>
                  <a:schemeClr val="tx2">
                    <a:lumMod val="75000"/>
                  </a:schemeClr>
                </a:solidFill>
              </a:rPr>
              <a:t>.</a:t>
            </a:r>
          </a:p>
          <a:p>
            <a:pPr marL="0" indent="0" defTabSz="914400">
              <a:spcBef>
                <a:spcPts val="0"/>
              </a:spcBef>
              <a:buClrTx/>
              <a:buSzTx/>
              <a:buNone/>
            </a:pPr>
            <a:endParaRPr lang="en-US" sz="1800" i="1" dirty="0"/>
          </a:p>
          <a:p>
            <a:pPr marL="0" indent="0" defTabSz="914400">
              <a:spcBef>
                <a:spcPts val="0"/>
              </a:spcBef>
              <a:buClrTx/>
              <a:buSzTx/>
              <a:buNone/>
            </a:pPr>
            <a:r>
              <a:rPr lang="en-US" dirty="0" smtClean="0"/>
              <a:t>Lemmatized: </a:t>
            </a:r>
            <a:r>
              <a:rPr lang="en-US" sz="1800" i="1" dirty="0" smtClean="0">
                <a:solidFill>
                  <a:srgbClr val="FF0000"/>
                </a:solidFill>
              </a:rPr>
              <a:t>Adobe</a:t>
            </a:r>
            <a:r>
              <a:rPr lang="en-US" sz="1800" i="1" dirty="0" smtClean="0">
                <a:solidFill>
                  <a:schemeClr val="tx2">
                    <a:lumMod val="75000"/>
                  </a:schemeClr>
                </a:solidFill>
              </a:rPr>
              <a:t> </a:t>
            </a:r>
            <a:r>
              <a:rPr lang="en-US" sz="1800" i="1" dirty="0">
                <a:solidFill>
                  <a:schemeClr val="tx2">
                    <a:lumMod val="75000"/>
                  </a:schemeClr>
                </a:solidFill>
              </a:rPr>
              <a:t>issue a critical update for its </a:t>
            </a:r>
            <a:r>
              <a:rPr lang="en-US" sz="1800" i="1" dirty="0">
                <a:solidFill>
                  <a:srgbClr val="00B050"/>
                </a:solidFill>
              </a:rPr>
              <a:t>Flash Player </a:t>
            </a:r>
            <a:r>
              <a:rPr lang="en-US" sz="1800" i="1" dirty="0">
                <a:solidFill>
                  <a:schemeClr val="tx2">
                    <a:lumMod val="75000"/>
                  </a:schemeClr>
                </a:solidFill>
              </a:rPr>
              <a:t>software </a:t>
            </a:r>
            <a:r>
              <a:rPr lang="en-US" sz="1800" i="1" dirty="0" smtClean="0">
                <a:solidFill>
                  <a:schemeClr val="tx2">
                    <a:lumMod val="75000"/>
                  </a:schemeClr>
                </a:solidFill>
              </a:rPr>
              <a:t>.</a:t>
            </a:r>
          </a:p>
          <a:p>
            <a:pPr marL="0" indent="0" defTabSz="914400">
              <a:spcBef>
                <a:spcPts val="0"/>
              </a:spcBef>
              <a:buClrTx/>
              <a:buSzTx/>
              <a:buNone/>
            </a:pPr>
            <a:endParaRPr lang="en-US" sz="1800" i="1" dirty="0" smtClean="0">
              <a:solidFill>
                <a:schemeClr val="tx2">
                  <a:lumMod val="75000"/>
                </a:schemeClr>
              </a:solidFill>
            </a:endParaRPr>
          </a:p>
          <a:p>
            <a:pPr marL="0" indent="0" defTabSz="914400">
              <a:spcBef>
                <a:spcPts val="0"/>
              </a:spcBef>
              <a:buClrTx/>
              <a:buSzTx/>
              <a:buNone/>
            </a:pPr>
            <a:endParaRPr lang="en-US" sz="1800" i="1" dirty="0" smtClean="0">
              <a:solidFill>
                <a:schemeClr val="tx2">
                  <a:lumMod val="75000"/>
                </a:schemeClr>
              </a:solidFill>
            </a:endParaRPr>
          </a:p>
          <a:p>
            <a:pPr defTabSz="914400">
              <a:spcBef>
                <a:spcPts val="0"/>
              </a:spcBef>
              <a:buClrTx/>
              <a:buSzTx/>
            </a:pPr>
            <a:r>
              <a:rPr lang="en-US" sz="2400" dirty="0" smtClean="0">
                <a:solidFill>
                  <a:schemeClr val="tx1"/>
                </a:solidFill>
              </a:rPr>
              <a:t>Lemmatization</a:t>
            </a:r>
            <a:endParaRPr lang="en-US" sz="2400" dirty="0">
              <a:solidFill>
                <a:schemeClr val="tx1"/>
              </a:solidFill>
            </a:endParaRPr>
          </a:p>
          <a:p>
            <a:pPr defTabSz="914400">
              <a:spcBef>
                <a:spcPts val="0"/>
              </a:spcBef>
              <a:buClrTx/>
              <a:buSzTx/>
            </a:pPr>
            <a:r>
              <a:rPr lang="en-US" sz="2400" dirty="0" smtClean="0">
                <a:solidFill>
                  <a:schemeClr val="tx1"/>
                </a:solidFill>
              </a:rPr>
              <a:t>Extract from text </a:t>
            </a:r>
            <a:r>
              <a:rPr lang="en-US" sz="2400" b="1" dirty="0" smtClean="0">
                <a:solidFill>
                  <a:schemeClr val="tx2">
                    <a:lumMod val="60000"/>
                    <a:lumOff val="40000"/>
                  </a:schemeClr>
                </a:solidFill>
              </a:rPr>
              <a:t>Before</a:t>
            </a:r>
            <a:r>
              <a:rPr lang="en-US" sz="2400" dirty="0" smtClean="0">
                <a:solidFill>
                  <a:schemeClr val="tx1"/>
                </a:solidFill>
              </a:rPr>
              <a:t>, </a:t>
            </a:r>
            <a:r>
              <a:rPr lang="en-US" sz="2400" b="1" dirty="0" smtClean="0">
                <a:solidFill>
                  <a:schemeClr val="tx2">
                    <a:lumMod val="60000"/>
                    <a:lumOff val="40000"/>
                  </a:schemeClr>
                </a:solidFill>
              </a:rPr>
              <a:t>Between</a:t>
            </a:r>
            <a:r>
              <a:rPr lang="en-US" sz="2400" dirty="0" smtClean="0">
                <a:solidFill>
                  <a:schemeClr val="tx1"/>
                </a:solidFill>
              </a:rPr>
              <a:t>, and </a:t>
            </a:r>
            <a:r>
              <a:rPr lang="en-US" sz="2400" b="1" dirty="0" smtClean="0">
                <a:solidFill>
                  <a:schemeClr val="tx2">
                    <a:lumMod val="60000"/>
                    <a:lumOff val="40000"/>
                  </a:schemeClr>
                </a:solidFill>
              </a:rPr>
              <a:t>After</a:t>
            </a:r>
          </a:p>
          <a:p>
            <a:pPr defTabSz="914400">
              <a:spcBef>
                <a:spcPts val="0"/>
              </a:spcBef>
              <a:buClrTx/>
              <a:buSzTx/>
            </a:pPr>
            <a:r>
              <a:rPr lang="en-US" sz="2400" dirty="0">
                <a:solidFill>
                  <a:schemeClr val="tx1"/>
                </a:solidFill>
              </a:rPr>
              <a:t>Sequences of 1, 2, and 3 lemmas</a:t>
            </a:r>
          </a:p>
          <a:p>
            <a:pPr lvl="1" defTabSz="914400">
              <a:spcBef>
                <a:spcPts val="0"/>
              </a:spcBef>
              <a:buSzTx/>
            </a:pPr>
            <a:r>
              <a:rPr lang="en-US" sz="1800" dirty="0" smtClean="0">
                <a:solidFill>
                  <a:schemeClr val="tx1"/>
                </a:solidFill>
              </a:rPr>
              <a:t> </a:t>
            </a:r>
            <a:r>
              <a:rPr lang="en-US" sz="1800" dirty="0" smtClean="0">
                <a:solidFill>
                  <a:schemeClr val="tx2">
                    <a:lumMod val="60000"/>
                    <a:lumOff val="40000"/>
                  </a:schemeClr>
                </a:solidFill>
              </a:rPr>
              <a:t>Between</a:t>
            </a:r>
            <a:r>
              <a:rPr lang="en-US" sz="1800" dirty="0" smtClean="0">
                <a:solidFill>
                  <a:schemeClr val="tx1"/>
                </a:solidFill>
              </a:rPr>
              <a:t>-</a:t>
            </a:r>
            <a:r>
              <a:rPr lang="en-US" sz="1800" dirty="0" smtClean="0">
                <a:solidFill>
                  <a:schemeClr val="tx2">
                    <a:lumMod val="75000"/>
                  </a:schemeClr>
                </a:solidFill>
              </a:rPr>
              <a:t>issue</a:t>
            </a:r>
            <a:endParaRPr lang="en-US" sz="1800" dirty="0">
              <a:solidFill>
                <a:schemeClr val="tx2">
                  <a:lumMod val="75000"/>
                </a:schemeClr>
              </a:solidFill>
            </a:endParaRPr>
          </a:p>
          <a:p>
            <a:pPr lvl="1" defTabSz="914400">
              <a:spcBef>
                <a:spcPts val="0"/>
              </a:spcBef>
              <a:buSzTx/>
            </a:pPr>
            <a:r>
              <a:rPr lang="en-US" sz="1800" dirty="0" smtClean="0">
                <a:solidFill>
                  <a:schemeClr val="tx1"/>
                </a:solidFill>
              </a:rPr>
              <a:t> </a:t>
            </a:r>
            <a:r>
              <a:rPr lang="en-US" sz="1800" dirty="0" smtClean="0">
                <a:solidFill>
                  <a:schemeClr val="tx2">
                    <a:lumMod val="60000"/>
                    <a:lumOff val="40000"/>
                  </a:schemeClr>
                </a:solidFill>
              </a:rPr>
              <a:t>Between</a:t>
            </a:r>
            <a:r>
              <a:rPr lang="en-US" sz="1800" dirty="0" smtClean="0">
                <a:solidFill>
                  <a:schemeClr val="tx2">
                    <a:lumMod val="75000"/>
                  </a:schemeClr>
                </a:solidFill>
              </a:rPr>
              <a:t>-issue-a-critical</a:t>
            </a:r>
            <a:endParaRPr lang="en-US" sz="1800" dirty="0">
              <a:solidFill>
                <a:schemeClr val="tx2">
                  <a:lumMod val="75000"/>
                </a:schemeClr>
              </a:solidFill>
            </a:endParaRPr>
          </a:p>
          <a:p>
            <a:pPr lvl="1" defTabSz="914400">
              <a:spcBef>
                <a:spcPts val="0"/>
              </a:spcBef>
              <a:buSzTx/>
            </a:pPr>
            <a:r>
              <a:rPr lang="en-US" sz="1800" dirty="0" smtClean="0">
                <a:solidFill>
                  <a:schemeClr val="tx1"/>
                </a:solidFill>
              </a:rPr>
              <a:t> </a:t>
            </a:r>
            <a:r>
              <a:rPr lang="en-US" sz="1800" dirty="0" smtClean="0">
                <a:solidFill>
                  <a:schemeClr val="tx2">
                    <a:lumMod val="60000"/>
                    <a:lumOff val="40000"/>
                  </a:schemeClr>
                </a:solidFill>
              </a:rPr>
              <a:t>Between</a:t>
            </a:r>
            <a:r>
              <a:rPr lang="en-US" sz="1800" dirty="0" smtClean="0">
                <a:solidFill>
                  <a:schemeClr val="tx2">
                    <a:lumMod val="75000"/>
                  </a:schemeClr>
                </a:solidFill>
              </a:rPr>
              <a:t>-update-for</a:t>
            </a:r>
          </a:p>
          <a:p>
            <a:pPr lvl="1" defTabSz="914400">
              <a:spcBef>
                <a:spcPts val="0"/>
              </a:spcBef>
              <a:buSzTx/>
            </a:pPr>
            <a:r>
              <a:rPr lang="en-US" sz="1800" dirty="0" smtClean="0">
                <a:solidFill>
                  <a:schemeClr val="tx1"/>
                </a:solidFill>
              </a:rPr>
              <a:t> </a:t>
            </a:r>
            <a:r>
              <a:rPr lang="en-US" sz="1800" dirty="0" smtClean="0">
                <a:solidFill>
                  <a:schemeClr val="tx2">
                    <a:lumMod val="60000"/>
                    <a:lumOff val="40000"/>
                  </a:schemeClr>
                </a:solidFill>
              </a:rPr>
              <a:t>After</a:t>
            </a:r>
            <a:r>
              <a:rPr lang="en-US" sz="1800" dirty="0" smtClean="0">
                <a:solidFill>
                  <a:schemeClr val="tx2">
                    <a:lumMod val="75000"/>
                  </a:schemeClr>
                </a:solidFill>
              </a:rPr>
              <a:t>-software-.</a:t>
            </a:r>
            <a:endParaRPr lang="en-US" sz="1800" dirty="0">
              <a:solidFill>
                <a:schemeClr val="tx2">
                  <a:lumMod val="75000"/>
                </a:schemeClr>
              </a:solidFill>
            </a:endParaRPr>
          </a:p>
          <a:p>
            <a:pPr defTabSz="914400">
              <a:spcBef>
                <a:spcPts val="0"/>
              </a:spcBef>
              <a:buClrTx/>
              <a:buSzTx/>
            </a:pPr>
            <a:endParaRPr lang="en-US" sz="1800" dirty="0" smtClean="0">
              <a:solidFill>
                <a:schemeClr val="tx1"/>
              </a:solidFill>
            </a:endParaRPr>
          </a:p>
        </p:txBody>
      </p:sp>
      <p:sp>
        <p:nvSpPr>
          <p:cNvPr id="3" name="Title 2"/>
          <p:cNvSpPr>
            <a:spLocks noGrp="1"/>
          </p:cNvSpPr>
          <p:nvPr>
            <p:ph type="title"/>
          </p:nvPr>
        </p:nvSpPr>
        <p:spPr/>
        <p:txBody>
          <a:bodyPr>
            <a:noAutofit/>
          </a:bodyPr>
          <a:lstStyle/>
          <a:p>
            <a:r>
              <a:rPr lang="en-US" sz="3600" dirty="0" smtClean="0"/>
              <a:t>Feature: Context Lemma N-grams</a:t>
            </a:r>
            <a:endParaRPr lang="en-US" sz="3600" dirty="0"/>
          </a:p>
        </p:txBody>
      </p:sp>
      <p:sp>
        <p:nvSpPr>
          <p:cNvPr id="4" name="Slide Number Placeholder 3"/>
          <p:cNvSpPr>
            <a:spLocks noGrp="1"/>
          </p:cNvSpPr>
          <p:nvPr>
            <p:ph type="sldNum" sz="quarter" idx="12"/>
          </p:nvPr>
        </p:nvSpPr>
        <p:spPr/>
        <p:txBody>
          <a:bodyPr/>
          <a:lstStyle/>
          <a:p>
            <a:fld id="{27A816F8-0088-644E-BE74-38BEAB893A5F}" type="slidenum">
              <a:rPr lang="en-US" smtClean="0"/>
              <a:t>25</a:t>
            </a:fld>
            <a:endParaRPr lang="en-US"/>
          </a:p>
        </p:txBody>
      </p:sp>
    </p:spTree>
    <p:extLst>
      <p:ext uri="{BB962C8B-B14F-4D97-AF65-F5344CB8AC3E}">
        <p14:creationId xmlns:p14="http://schemas.microsoft.com/office/powerpoint/2010/main" val="6148591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4599709"/>
            <a:ext cx="8684760" cy="2121766"/>
          </a:xfrm>
        </p:spPr>
        <p:txBody>
          <a:bodyPr>
            <a:normAutofit fontScale="92500" lnSpcReduction="10000"/>
          </a:bodyPr>
          <a:lstStyle/>
          <a:p>
            <a:pPr defTabSz="914400">
              <a:spcBef>
                <a:spcPts val="0"/>
              </a:spcBef>
              <a:buClrTx/>
              <a:buSzTx/>
            </a:pPr>
            <a:endParaRPr lang="en-US" dirty="0" smtClean="0">
              <a:solidFill>
                <a:schemeClr val="tx1"/>
              </a:solidFill>
            </a:endParaRPr>
          </a:p>
          <a:p>
            <a:pPr defTabSz="914400">
              <a:spcBef>
                <a:spcPts val="0"/>
              </a:spcBef>
              <a:buClrTx/>
              <a:buSzTx/>
            </a:pPr>
            <a:r>
              <a:rPr lang="en-US" dirty="0" smtClean="0">
                <a:solidFill>
                  <a:schemeClr val="tx1"/>
                </a:solidFill>
              </a:rPr>
              <a:t>Extract label sequence between entities’ last words.</a:t>
            </a:r>
          </a:p>
          <a:p>
            <a:pPr defTabSz="914400">
              <a:spcBef>
                <a:spcPts val="0"/>
              </a:spcBef>
              <a:buClrTx/>
              <a:buSzTx/>
            </a:pPr>
            <a:r>
              <a:rPr lang="en-US" dirty="0" smtClean="0">
                <a:solidFill>
                  <a:schemeClr val="tx1"/>
                </a:solidFill>
              </a:rPr>
              <a:t>Example: </a:t>
            </a:r>
            <a:r>
              <a:rPr lang="en-US" dirty="0" smtClean="0">
                <a:solidFill>
                  <a:schemeClr val="tx2">
                    <a:lumMod val="75000"/>
                  </a:schemeClr>
                </a:solidFill>
              </a:rPr>
              <a:t>NNP-NP-S-VP-S-VP-PP-NP-NNP</a:t>
            </a:r>
          </a:p>
          <a:p>
            <a:pPr defTabSz="914400">
              <a:spcBef>
                <a:spcPts val="0"/>
              </a:spcBef>
              <a:buClrTx/>
              <a:buSzTx/>
            </a:pPr>
            <a:endParaRPr lang="en-US" dirty="0" smtClean="0">
              <a:solidFill>
                <a:schemeClr val="tx2">
                  <a:lumMod val="75000"/>
                </a:schemeClr>
              </a:solidFill>
            </a:endParaRPr>
          </a:p>
          <a:p>
            <a:pPr defTabSz="914400">
              <a:spcBef>
                <a:spcPts val="0"/>
              </a:spcBef>
              <a:buClrTx/>
              <a:buSzTx/>
            </a:pPr>
            <a:endParaRPr lang="en-US" dirty="0">
              <a:solidFill>
                <a:schemeClr val="tx2">
                  <a:lumMod val="75000"/>
                </a:schemeClr>
              </a:solidFill>
            </a:endParaRPr>
          </a:p>
          <a:p>
            <a:pPr marL="0" indent="0" defTabSz="914400">
              <a:spcBef>
                <a:spcPts val="0"/>
              </a:spcBef>
              <a:buClrTx/>
              <a:buSzTx/>
              <a:buNone/>
            </a:pPr>
            <a:r>
              <a:rPr lang="en-US" sz="1300" dirty="0">
                <a:solidFill>
                  <a:schemeClr val="tx1">
                    <a:lumMod val="50000"/>
                    <a:lumOff val="50000"/>
                  </a:schemeClr>
                </a:solidFill>
              </a:rPr>
              <a:t>Image credit: http://</a:t>
            </a:r>
            <a:r>
              <a:rPr lang="en-US" sz="1300" dirty="0" err="1">
                <a:solidFill>
                  <a:schemeClr val="tx1">
                    <a:lumMod val="50000"/>
                    <a:lumOff val="50000"/>
                  </a:schemeClr>
                </a:solidFill>
              </a:rPr>
              <a:t>nlpviz.bpodgursky.com</a:t>
            </a:r>
            <a:r>
              <a:rPr lang="en-US" sz="1300" dirty="0">
                <a:solidFill>
                  <a:schemeClr val="tx1">
                    <a:lumMod val="50000"/>
                    <a:lumOff val="50000"/>
                  </a:schemeClr>
                </a:solidFill>
              </a:rPr>
              <a:t>/</a:t>
            </a:r>
            <a:endParaRPr lang="en-US" sz="1300" dirty="0" smtClean="0">
              <a:solidFill>
                <a:schemeClr val="tx1">
                  <a:lumMod val="50000"/>
                  <a:lumOff val="50000"/>
                </a:schemeClr>
              </a:solidFill>
            </a:endParaRPr>
          </a:p>
        </p:txBody>
      </p:sp>
      <p:sp>
        <p:nvSpPr>
          <p:cNvPr id="3" name="Title 2"/>
          <p:cNvSpPr>
            <a:spLocks noGrp="1"/>
          </p:cNvSpPr>
          <p:nvPr>
            <p:ph type="title"/>
          </p:nvPr>
        </p:nvSpPr>
        <p:spPr/>
        <p:txBody>
          <a:bodyPr>
            <a:noAutofit/>
          </a:bodyPr>
          <a:lstStyle/>
          <a:p>
            <a:r>
              <a:rPr lang="en-US" sz="3600" dirty="0" smtClean="0"/>
              <a:t>Feature: Syntactic Parse Tree Path</a:t>
            </a:r>
            <a:endParaRPr lang="en-US" sz="3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64" y="1958109"/>
            <a:ext cx="6465454" cy="2641600"/>
          </a:xfrm>
          <a:prstGeom prst="rect">
            <a:avLst/>
          </a:prstGeom>
        </p:spPr>
      </p:pic>
      <p:sp>
        <p:nvSpPr>
          <p:cNvPr id="4" name="Slide Number Placeholder 3"/>
          <p:cNvSpPr>
            <a:spLocks noGrp="1"/>
          </p:cNvSpPr>
          <p:nvPr>
            <p:ph type="sldNum" sz="quarter" idx="12"/>
          </p:nvPr>
        </p:nvSpPr>
        <p:spPr/>
        <p:txBody>
          <a:bodyPr/>
          <a:lstStyle/>
          <a:p>
            <a:fld id="{27A816F8-0088-644E-BE74-38BEAB893A5F}" type="slidenum">
              <a:rPr lang="en-US" smtClean="0"/>
              <a:t>26</a:t>
            </a:fld>
            <a:endParaRPr lang="en-US"/>
          </a:p>
        </p:txBody>
      </p:sp>
    </p:spTree>
    <p:extLst>
      <p:ext uri="{BB962C8B-B14F-4D97-AF65-F5344CB8AC3E}">
        <p14:creationId xmlns:p14="http://schemas.microsoft.com/office/powerpoint/2010/main" val="5076220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2013527"/>
            <a:ext cx="8684760" cy="4342823"/>
          </a:xfrm>
        </p:spPr>
        <p:txBody>
          <a:bodyPr>
            <a:normAutofit/>
          </a:bodyPr>
          <a:lstStyle/>
          <a:p>
            <a:pPr marL="0" indent="0" algn="ctr" defTabSz="914400">
              <a:spcBef>
                <a:spcPts val="0"/>
              </a:spcBef>
              <a:buClrTx/>
              <a:buSzTx/>
              <a:buNone/>
            </a:pPr>
            <a:r>
              <a:rPr lang="en-US" sz="1800" i="1" dirty="0" smtClean="0">
                <a:solidFill>
                  <a:srgbClr val="FF0000"/>
                </a:solidFill>
              </a:rPr>
              <a:t>Adobe</a:t>
            </a:r>
            <a:r>
              <a:rPr lang="en-US" sz="1800" i="1" dirty="0" smtClean="0">
                <a:solidFill>
                  <a:schemeClr val="tx2">
                    <a:lumMod val="75000"/>
                  </a:schemeClr>
                </a:solidFill>
              </a:rPr>
              <a:t> </a:t>
            </a:r>
            <a:r>
              <a:rPr lang="en-US" sz="1800" i="1" dirty="0">
                <a:solidFill>
                  <a:schemeClr val="tx2">
                    <a:lumMod val="75000"/>
                  </a:schemeClr>
                </a:solidFill>
              </a:rPr>
              <a:t>issue a critical update for its </a:t>
            </a:r>
            <a:r>
              <a:rPr lang="en-US" sz="1800" i="1" dirty="0">
                <a:solidFill>
                  <a:srgbClr val="00B050"/>
                </a:solidFill>
              </a:rPr>
              <a:t>Flash Player </a:t>
            </a:r>
            <a:r>
              <a:rPr lang="en-US" sz="1800" i="1" dirty="0">
                <a:solidFill>
                  <a:schemeClr val="tx2">
                    <a:lumMod val="75000"/>
                  </a:schemeClr>
                </a:solidFill>
              </a:rPr>
              <a:t>software </a:t>
            </a:r>
            <a:r>
              <a:rPr lang="en-US" sz="1800" i="1" dirty="0" smtClean="0">
                <a:solidFill>
                  <a:schemeClr val="tx2">
                    <a:lumMod val="75000"/>
                  </a:schemeClr>
                </a:solidFill>
              </a:rPr>
              <a:t>.</a:t>
            </a:r>
          </a:p>
          <a:p>
            <a:pPr marL="0" indent="0" defTabSz="914400">
              <a:spcBef>
                <a:spcPts val="0"/>
              </a:spcBef>
              <a:buClrTx/>
              <a:buSzTx/>
              <a:buNone/>
            </a:pPr>
            <a:endParaRPr lang="en-US" sz="1800" i="1" dirty="0" smtClean="0">
              <a:solidFill>
                <a:schemeClr val="tx2">
                  <a:lumMod val="75000"/>
                </a:schemeClr>
              </a:solidFill>
            </a:endParaRPr>
          </a:p>
          <a:p>
            <a:pPr marL="0" indent="0" defTabSz="914400">
              <a:spcBef>
                <a:spcPts val="0"/>
              </a:spcBef>
              <a:buClrTx/>
              <a:buSzTx/>
              <a:buNone/>
            </a:pPr>
            <a:endParaRPr lang="en-US" sz="1800" i="1" dirty="0">
              <a:solidFill>
                <a:schemeClr val="tx2">
                  <a:lumMod val="75000"/>
                </a:schemeClr>
              </a:solidFill>
            </a:endParaRPr>
          </a:p>
          <a:p>
            <a:pPr marL="0" indent="0" defTabSz="914400">
              <a:spcBef>
                <a:spcPts val="0"/>
              </a:spcBef>
              <a:buClrTx/>
              <a:buSzTx/>
              <a:buNone/>
            </a:pPr>
            <a:endParaRPr lang="en-US" sz="1800" i="1" dirty="0">
              <a:solidFill>
                <a:schemeClr val="tx2">
                  <a:lumMod val="75000"/>
                </a:schemeClr>
              </a:solidFill>
            </a:endParaRPr>
          </a:p>
          <a:p>
            <a:pPr defTabSz="914400">
              <a:spcBef>
                <a:spcPts val="0"/>
              </a:spcBef>
              <a:buClrTx/>
              <a:buSzTx/>
            </a:pPr>
            <a:r>
              <a:rPr lang="en-US" sz="2400" dirty="0" smtClean="0">
                <a:solidFill>
                  <a:schemeClr val="tx1"/>
                </a:solidFill>
              </a:rPr>
              <a:t>Extract token counts </a:t>
            </a:r>
            <a:r>
              <a:rPr lang="en-US" sz="2400" b="1" dirty="0" smtClean="0">
                <a:solidFill>
                  <a:schemeClr val="tx2">
                    <a:lumMod val="60000"/>
                    <a:lumOff val="40000"/>
                  </a:schemeClr>
                </a:solidFill>
              </a:rPr>
              <a:t>Before</a:t>
            </a:r>
            <a:r>
              <a:rPr lang="en-US" sz="2400" dirty="0" smtClean="0">
                <a:solidFill>
                  <a:schemeClr val="tx1"/>
                </a:solidFill>
              </a:rPr>
              <a:t>, </a:t>
            </a:r>
            <a:r>
              <a:rPr lang="en-US" sz="2400" b="1" dirty="0" smtClean="0">
                <a:solidFill>
                  <a:schemeClr val="tx2">
                    <a:lumMod val="60000"/>
                    <a:lumOff val="40000"/>
                  </a:schemeClr>
                </a:solidFill>
              </a:rPr>
              <a:t>Between</a:t>
            </a:r>
            <a:r>
              <a:rPr lang="en-US" sz="2400" dirty="0" smtClean="0">
                <a:solidFill>
                  <a:schemeClr val="tx1"/>
                </a:solidFill>
              </a:rPr>
              <a:t>, and </a:t>
            </a:r>
            <a:r>
              <a:rPr lang="en-US" sz="2400" b="1" dirty="0" smtClean="0">
                <a:solidFill>
                  <a:schemeClr val="tx2">
                    <a:lumMod val="60000"/>
                    <a:lumOff val="40000"/>
                  </a:schemeClr>
                </a:solidFill>
              </a:rPr>
              <a:t>After</a:t>
            </a:r>
            <a:endParaRPr lang="en-US" sz="1800" dirty="0">
              <a:solidFill>
                <a:schemeClr val="tx1"/>
              </a:solidFill>
            </a:endParaRPr>
          </a:p>
          <a:p>
            <a:pPr lvl="1" defTabSz="914400">
              <a:spcBef>
                <a:spcPts val="0"/>
              </a:spcBef>
              <a:buSzTx/>
            </a:pPr>
            <a:r>
              <a:rPr lang="en-US" sz="1400" dirty="0" smtClean="0">
                <a:solidFill>
                  <a:schemeClr val="tx1"/>
                </a:solidFill>
              </a:rPr>
              <a:t> </a:t>
            </a:r>
            <a:r>
              <a:rPr lang="en-US" sz="1400" dirty="0" smtClean="0">
                <a:solidFill>
                  <a:schemeClr val="tx2">
                    <a:lumMod val="60000"/>
                    <a:lumOff val="40000"/>
                  </a:schemeClr>
                </a:solidFill>
              </a:rPr>
              <a:t>Before</a:t>
            </a:r>
            <a:r>
              <a:rPr lang="en-US" sz="1400" dirty="0" smtClean="0">
                <a:solidFill>
                  <a:schemeClr val="tx1"/>
                </a:solidFill>
              </a:rPr>
              <a:t>: 0</a:t>
            </a:r>
          </a:p>
          <a:p>
            <a:pPr lvl="1" defTabSz="914400">
              <a:spcBef>
                <a:spcPts val="0"/>
              </a:spcBef>
              <a:buSzTx/>
            </a:pPr>
            <a:r>
              <a:rPr lang="en-US" sz="1400" dirty="0" smtClean="0">
                <a:solidFill>
                  <a:schemeClr val="tx1"/>
                </a:solidFill>
              </a:rPr>
              <a:t> </a:t>
            </a:r>
            <a:r>
              <a:rPr lang="en-US" sz="1400" dirty="0" smtClean="0">
                <a:solidFill>
                  <a:schemeClr val="tx2">
                    <a:lumMod val="60000"/>
                    <a:lumOff val="40000"/>
                  </a:schemeClr>
                </a:solidFill>
              </a:rPr>
              <a:t>Between</a:t>
            </a:r>
            <a:r>
              <a:rPr lang="en-US" sz="1400" dirty="0" smtClean="0">
                <a:solidFill>
                  <a:schemeClr val="tx1"/>
                </a:solidFill>
              </a:rPr>
              <a:t>: 6</a:t>
            </a:r>
          </a:p>
          <a:p>
            <a:pPr lvl="1" defTabSz="914400">
              <a:spcBef>
                <a:spcPts val="0"/>
              </a:spcBef>
              <a:buSzTx/>
            </a:pPr>
            <a:r>
              <a:rPr lang="en-US" sz="1400" dirty="0" smtClean="0">
                <a:solidFill>
                  <a:schemeClr val="tx1"/>
                </a:solidFill>
              </a:rPr>
              <a:t> </a:t>
            </a:r>
            <a:r>
              <a:rPr lang="en-US" sz="1400" dirty="0" smtClean="0">
                <a:solidFill>
                  <a:schemeClr val="tx2">
                    <a:lumMod val="60000"/>
                    <a:lumOff val="40000"/>
                  </a:schemeClr>
                </a:solidFill>
              </a:rPr>
              <a:t>After</a:t>
            </a:r>
            <a:r>
              <a:rPr lang="en-US" sz="1400" dirty="0" smtClean="0">
                <a:solidFill>
                  <a:schemeClr val="tx1"/>
                </a:solidFill>
              </a:rPr>
              <a:t>: 2</a:t>
            </a:r>
            <a:endParaRPr lang="en-US" sz="1400" dirty="0">
              <a:solidFill>
                <a:schemeClr val="tx1"/>
              </a:solidFill>
            </a:endParaRPr>
          </a:p>
        </p:txBody>
      </p:sp>
      <p:sp>
        <p:nvSpPr>
          <p:cNvPr id="3" name="Title 2"/>
          <p:cNvSpPr>
            <a:spLocks noGrp="1"/>
          </p:cNvSpPr>
          <p:nvPr>
            <p:ph type="title"/>
          </p:nvPr>
        </p:nvSpPr>
        <p:spPr/>
        <p:txBody>
          <a:bodyPr>
            <a:noAutofit/>
          </a:bodyPr>
          <a:lstStyle/>
          <a:p>
            <a:r>
              <a:rPr lang="en-US" sz="3600" dirty="0" smtClean="0"/>
              <a:t>Feature: Context Lengths</a:t>
            </a:r>
            <a:endParaRPr lang="en-US" sz="3600" dirty="0"/>
          </a:p>
        </p:txBody>
      </p:sp>
      <p:sp>
        <p:nvSpPr>
          <p:cNvPr id="4" name="Slide Number Placeholder 3"/>
          <p:cNvSpPr>
            <a:spLocks noGrp="1"/>
          </p:cNvSpPr>
          <p:nvPr>
            <p:ph type="sldNum" sz="quarter" idx="12"/>
          </p:nvPr>
        </p:nvSpPr>
        <p:spPr/>
        <p:txBody>
          <a:bodyPr/>
          <a:lstStyle/>
          <a:p>
            <a:fld id="{27A816F8-0088-644E-BE74-38BEAB893A5F}" type="slidenum">
              <a:rPr lang="en-US" smtClean="0"/>
              <a:t>27</a:t>
            </a:fld>
            <a:endParaRPr lang="en-US"/>
          </a:p>
        </p:txBody>
      </p:sp>
    </p:spTree>
    <p:extLst>
      <p:ext uri="{BB962C8B-B14F-4D97-AF65-F5344CB8AC3E}">
        <p14:creationId xmlns:p14="http://schemas.microsoft.com/office/powerpoint/2010/main" val="12554695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3592944"/>
            <a:ext cx="8684760" cy="3128531"/>
          </a:xfrm>
        </p:spPr>
        <p:txBody>
          <a:bodyPr>
            <a:normAutofit fontScale="92500" lnSpcReduction="10000"/>
          </a:bodyPr>
          <a:lstStyle/>
          <a:p>
            <a:pPr defTabSz="914400">
              <a:spcBef>
                <a:spcPts val="0"/>
              </a:spcBef>
              <a:buClrTx/>
              <a:buSzTx/>
            </a:pPr>
            <a:r>
              <a:rPr lang="en-US" dirty="0" smtClean="0">
                <a:solidFill>
                  <a:schemeClr val="tx1"/>
                </a:solidFill>
              </a:rPr>
              <a:t>Extract edge sequence between entities’ last words.</a:t>
            </a:r>
          </a:p>
          <a:p>
            <a:pPr lvl="1" defTabSz="914400">
              <a:spcBef>
                <a:spcPts val="0"/>
              </a:spcBef>
              <a:buSzTx/>
            </a:pPr>
            <a:r>
              <a:rPr lang="en-US" dirty="0" smtClean="0">
                <a:solidFill>
                  <a:schemeClr val="tx1"/>
                </a:solidFill>
              </a:rPr>
              <a:t> </a:t>
            </a:r>
            <a:r>
              <a:rPr lang="en-US" dirty="0" smtClean="0">
                <a:solidFill>
                  <a:schemeClr val="tx2">
                    <a:lumMod val="75000"/>
                  </a:schemeClr>
                </a:solidFill>
              </a:rPr>
              <a:t>&lt;-</a:t>
            </a:r>
            <a:r>
              <a:rPr lang="en-US" dirty="0" err="1" smtClean="0">
                <a:solidFill>
                  <a:srgbClr val="7030A0"/>
                </a:solidFill>
              </a:rPr>
              <a:t>nsubj</a:t>
            </a:r>
            <a:r>
              <a:rPr lang="en-US" dirty="0" smtClean="0">
                <a:solidFill>
                  <a:schemeClr val="tx2">
                    <a:lumMod val="75000"/>
                  </a:schemeClr>
                </a:solidFill>
              </a:rPr>
              <a:t>-&gt;</a:t>
            </a:r>
            <a:r>
              <a:rPr lang="en-US" dirty="0" err="1" smtClean="0">
                <a:solidFill>
                  <a:srgbClr val="7030A0"/>
                </a:solidFill>
              </a:rPr>
              <a:t>ccomp</a:t>
            </a:r>
            <a:r>
              <a:rPr lang="en-US" dirty="0" smtClean="0">
                <a:solidFill>
                  <a:schemeClr val="tx2">
                    <a:lumMod val="75000"/>
                  </a:schemeClr>
                </a:solidFill>
              </a:rPr>
              <a:t>-&gt;</a:t>
            </a:r>
            <a:r>
              <a:rPr lang="en-US" dirty="0" err="1" smtClean="0">
                <a:solidFill>
                  <a:srgbClr val="7030A0"/>
                </a:solidFill>
              </a:rPr>
              <a:t>nmod</a:t>
            </a:r>
            <a:r>
              <a:rPr lang="en-US" dirty="0" smtClean="0">
                <a:solidFill>
                  <a:schemeClr val="tx2">
                    <a:lumMod val="75000"/>
                  </a:schemeClr>
                </a:solidFill>
              </a:rPr>
              <a:t>-&gt;</a:t>
            </a:r>
            <a:r>
              <a:rPr lang="en-US" dirty="0" smtClean="0">
                <a:solidFill>
                  <a:srgbClr val="7030A0"/>
                </a:solidFill>
              </a:rPr>
              <a:t>compound</a:t>
            </a:r>
          </a:p>
          <a:p>
            <a:pPr defTabSz="914400">
              <a:spcBef>
                <a:spcPts val="0"/>
              </a:spcBef>
              <a:buClrTx/>
              <a:buSzTx/>
            </a:pPr>
            <a:r>
              <a:rPr lang="en-US" dirty="0" smtClean="0">
                <a:solidFill>
                  <a:schemeClr val="tx1"/>
                </a:solidFill>
              </a:rPr>
              <a:t>Extract lemma sequence between entities’ last words.</a:t>
            </a:r>
          </a:p>
          <a:p>
            <a:pPr lvl="1" defTabSz="914400">
              <a:spcBef>
                <a:spcPts val="0"/>
              </a:spcBef>
              <a:buSzTx/>
            </a:pPr>
            <a:r>
              <a:rPr lang="en-US" dirty="0">
                <a:solidFill>
                  <a:schemeClr val="tx1"/>
                </a:solidFill>
              </a:rPr>
              <a:t> </a:t>
            </a:r>
            <a:r>
              <a:rPr lang="en-US" dirty="0" smtClean="0">
                <a:solidFill>
                  <a:srgbClr val="FF0000"/>
                </a:solidFill>
              </a:rPr>
              <a:t>issue</a:t>
            </a:r>
            <a:r>
              <a:rPr lang="en-US" dirty="0" smtClean="0">
                <a:solidFill>
                  <a:schemeClr val="tx2">
                    <a:lumMod val="75000"/>
                  </a:schemeClr>
                </a:solidFill>
              </a:rPr>
              <a:t>-</a:t>
            </a:r>
            <a:r>
              <a:rPr lang="en-US" dirty="0" smtClean="0">
                <a:solidFill>
                  <a:srgbClr val="FF0000"/>
                </a:solidFill>
              </a:rPr>
              <a:t>update</a:t>
            </a:r>
            <a:r>
              <a:rPr lang="en-US" dirty="0" smtClean="0">
                <a:solidFill>
                  <a:schemeClr val="tx2">
                    <a:lumMod val="75000"/>
                  </a:schemeClr>
                </a:solidFill>
              </a:rPr>
              <a:t>-</a:t>
            </a:r>
            <a:r>
              <a:rPr lang="en-US" dirty="0" smtClean="0">
                <a:solidFill>
                  <a:srgbClr val="FF0000"/>
                </a:solidFill>
              </a:rPr>
              <a:t>software</a:t>
            </a:r>
          </a:p>
          <a:p>
            <a:pPr defTabSz="914400">
              <a:spcBef>
                <a:spcPts val="0"/>
              </a:spcBef>
              <a:buClrTx/>
              <a:buSzTx/>
            </a:pPr>
            <a:r>
              <a:rPr lang="en-US" dirty="0" smtClean="0">
                <a:solidFill>
                  <a:schemeClr val="tx1"/>
                </a:solidFill>
              </a:rPr>
              <a:t>Extract edge and label sequence between entities’ last words.</a:t>
            </a:r>
          </a:p>
          <a:p>
            <a:pPr lvl="1" defTabSz="914400">
              <a:spcBef>
                <a:spcPts val="0"/>
              </a:spcBef>
              <a:buSzTx/>
            </a:pPr>
            <a:r>
              <a:rPr lang="en-US" dirty="0" smtClean="0">
                <a:solidFill>
                  <a:schemeClr val="tx1"/>
                </a:solidFill>
              </a:rPr>
              <a:t> </a:t>
            </a:r>
            <a:r>
              <a:rPr lang="en-US" dirty="0" smtClean="0">
                <a:solidFill>
                  <a:schemeClr val="tx2">
                    <a:lumMod val="75000"/>
                  </a:schemeClr>
                </a:solidFill>
              </a:rPr>
              <a:t>&lt;-</a:t>
            </a:r>
            <a:r>
              <a:rPr lang="en-US" dirty="0" err="1" smtClean="0">
                <a:solidFill>
                  <a:srgbClr val="7030A0"/>
                </a:solidFill>
              </a:rPr>
              <a:t>nsubj</a:t>
            </a:r>
            <a:r>
              <a:rPr lang="en-US" dirty="0" smtClean="0">
                <a:solidFill>
                  <a:schemeClr val="tx2">
                    <a:lumMod val="75000"/>
                  </a:schemeClr>
                </a:solidFill>
              </a:rPr>
              <a:t>-</a:t>
            </a:r>
            <a:r>
              <a:rPr lang="en-US" dirty="0" smtClean="0">
                <a:solidFill>
                  <a:srgbClr val="FF0000"/>
                </a:solidFill>
              </a:rPr>
              <a:t>issue</a:t>
            </a:r>
            <a:r>
              <a:rPr lang="en-US" dirty="0" smtClean="0">
                <a:solidFill>
                  <a:schemeClr val="tx2">
                    <a:lumMod val="75000"/>
                  </a:schemeClr>
                </a:solidFill>
              </a:rPr>
              <a:t>-&gt;</a:t>
            </a:r>
            <a:r>
              <a:rPr lang="en-US" dirty="0" err="1" smtClean="0">
                <a:solidFill>
                  <a:srgbClr val="7030A0"/>
                </a:solidFill>
              </a:rPr>
              <a:t>ccomp</a:t>
            </a:r>
            <a:r>
              <a:rPr lang="en-US" dirty="0" smtClean="0">
                <a:solidFill>
                  <a:schemeClr val="tx2">
                    <a:lumMod val="75000"/>
                  </a:schemeClr>
                </a:solidFill>
              </a:rPr>
              <a:t>-</a:t>
            </a:r>
            <a:r>
              <a:rPr lang="en-US" dirty="0" smtClean="0">
                <a:solidFill>
                  <a:srgbClr val="FF0000"/>
                </a:solidFill>
              </a:rPr>
              <a:t>update</a:t>
            </a:r>
            <a:r>
              <a:rPr lang="en-US" dirty="0" smtClean="0">
                <a:solidFill>
                  <a:schemeClr val="tx2">
                    <a:lumMod val="75000"/>
                  </a:schemeClr>
                </a:solidFill>
              </a:rPr>
              <a:t>-&gt;</a:t>
            </a:r>
            <a:r>
              <a:rPr lang="en-US" dirty="0" err="1" smtClean="0">
                <a:solidFill>
                  <a:srgbClr val="7030A0"/>
                </a:solidFill>
              </a:rPr>
              <a:t>nmod</a:t>
            </a:r>
            <a:r>
              <a:rPr lang="en-US" dirty="0" smtClean="0">
                <a:solidFill>
                  <a:schemeClr val="tx2">
                    <a:lumMod val="75000"/>
                  </a:schemeClr>
                </a:solidFill>
              </a:rPr>
              <a:t>-</a:t>
            </a:r>
            <a:r>
              <a:rPr lang="en-US" dirty="0" smtClean="0">
                <a:solidFill>
                  <a:srgbClr val="FF0000"/>
                </a:solidFill>
              </a:rPr>
              <a:t>software</a:t>
            </a:r>
            <a:r>
              <a:rPr lang="en-US" dirty="0" smtClean="0">
                <a:solidFill>
                  <a:schemeClr val="tx2">
                    <a:lumMod val="75000"/>
                  </a:schemeClr>
                </a:solidFill>
              </a:rPr>
              <a:t>-&gt;</a:t>
            </a:r>
            <a:r>
              <a:rPr lang="en-US" dirty="0" smtClean="0">
                <a:solidFill>
                  <a:srgbClr val="7030A0"/>
                </a:solidFill>
              </a:rPr>
              <a:t>compound</a:t>
            </a:r>
            <a:endParaRPr lang="en-US" dirty="0">
              <a:solidFill>
                <a:srgbClr val="7030A0"/>
              </a:solidFill>
            </a:endParaRPr>
          </a:p>
          <a:p>
            <a:pPr marL="0" indent="0" defTabSz="914400">
              <a:spcBef>
                <a:spcPts val="0"/>
              </a:spcBef>
              <a:buSzTx/>
              <a:buNone/>
            </a:pPr>
            <a:endParaRPr lang="en-US" sz="1200" dirty="0" smtClean="0">
              <a:solidFill>
                <a:schemeClr val="tx1">
                  <a:lumMod val="50000"/>
                  <a:lumOff val="50000"/>
                </a:schemeClr>
              </a:solidFill>
            </a:endParaRPr>
          </a:p>
          <a:p>
            <a:pPr marL="0" indent="0" defTabSz="914400">
              <a:spcBef>
                <a:spcPts val="0"/>
              </a:spcBef>
              <a:buSzTx/>
              <a:buNone/>
            </a:pPr>
            <a:endParaRPr lang="en-US" sz="1200" dirty="0" smtClean="0">
              <a:solidFill>
                <a:schemeClr val="tx1">
                  <a:lumMod val="50000"/>
                  <a:lumOff val="50000"/>
                </a:schemeClr>
              </a:solidFill>
            </a:endParaRPr>
          </a:p>
          <a:p>
            <a:pPr marL="0" indent="0" defTabSz="914400">
              <a:spcBef>
                <a:spcPts val="0"/>
              </a:spcBef>
              <a:buSzTx/>
              <a:buNone/>
            </a:pPr>
            <a:endParaRPr lang="en-US" sz="1200" dirty="0">
              <a:solidFill>
                <a:schemeClr val="tx1">
                  <a:lumMod val="50000"/>
                  <a:lumOff val="50000"/>
                </a:schemeClr>
              </a:solidFill>
            </a:endParaRPr>
          </a:p>
          <a:p>
            <a:pPr marL="0" indent="0" defTabSz="914400">
              <a:spcBef>
                <a:spcPts val="0"/>
              </a:spcBef>
              <a:buSzTx/>
              <a:buNone/>
            </a:pPr>
            <a:r>
              <a:rPr lang="en-US" sz="1300" dirty="0" smtClean="0">
                <a:solidFill>
                  <a:schemeClr val="tx1">
                    <a:lumMod val="50000"/>
                    <a:lumOff val="50000"/>
                  </a:schemeClr>
                </a:solidFill>
              </a:rPr>
              <a:t>Image credit</a:t>
            </a:r>
            <a:r>
              <a:rPr lang="en-US" sz="1300" dirty="0">
                <a:solidFill>
                  <a:schemeClr val="tx1">
                    <a:lumMod val="50000"/>
                    <a:lumOff val="50000"/>
                  </a:schemeClr>
                </a:solidFill>
              </a:rPr>
              <a:t>: http://nlp.stanford.edu:8080/</a:t>
            </a:r>
            <a:r>
              <a:rPr lang="en-US" sz="1300" dirty="0" err="1">
                <a:solidFill>
                  <a:schemeClr val="tx1">
                    <a:lumMod val="50000"/>
                    <a:lumOff val="50000"/>
                  </a:schemeClr>
                </a:solidFill>
              </a:rPr>
              <a:t>corenlp</a:t>
            </a:r>
            <a:r>
              <a:rPr lang="en-US" sz="1300" dirty="0">
                <a:solidFill>
                  <a:schemeClr val="tx1">
                    <a:lumMod val="50000"/>
                    <a:lumOff val="50000"/>
                  </a:schemeClr>
                </a:solidFill>
              </a:rPr>
              <a:t>/process</a:t>
            </a:r>
            <a:endParaRPr lang="en-US" sz="1300" dirty="0" smtClean="0">
              <a:solidFill>
                <a:schemeClr val="tx1">
                  <a:lumMod val="50000"/>
                  <a:lumOff val="50000"/>
                </a:schemeClr>
              </a:solidFill>
            </a:endParaRPr>
          </a:p>
        </p:txBody>
      </p:sp>
      <p:sp>
        <p:nvSpPr>
          <p:cNvPr id="3" name="Title 2"/>
          <p:cNvSpPr>
            <a:spLocks noGrp="1"/>
          </p:cNvSpPr>
          <p:nvPr>
            <p:ph type="title"/>
          </p:nvPr>
        </p:nvSpPr>
        <p:spPr/>
        <p:txBody>
          <a:bodyPr>
            <a:noAutofit/>
          </a:bodyPr>
          <a:lstStyle/>
          <a:p>
            <a:r>
              <a:rPr lang="en-US" sz="3600" dirty="0" smtClean="0"/>
              <a:t>Feature: Dependency Path</a:t>
            </a:r>
            <a:endParaRPr lang="en-US" sz="3600" dirty="0"/>
          </a:p>
        </p:txBody>
      </p:sp>
      <p:sp>
        <p:nvSpPr>
          <p:cNvPr id="4" name="Slide Number Placeholder 3"/>
          <p:cNvSpPr>
            <a:spLocks noGrp="1"/>
          </p:cNvSpPr>
          <p:nvPr>
            <p:ph type="sldNum" sz="quarter" idx="12"/>
          </p:nvPr>
        </p:nvSpPr>
        <p:spPr/>
        <p:txBody>
          <a:bodyPr/>
          <a:lstStyle/>
          <a:p>
            <a:fld id="{27A816F8-0088-644E-BE74-38BEAB893A5F}" type="slidenum">
              <a:rPr lang="en-US" smtClean="0"/>
              <a:t>28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92" y="1957176"/>
            <a:ext cx="7583055" cy="1244011"/>
          </a:xfrm>
          <a:prstGeom prst="rect">
            <a:avLst/>
          </a:prstGeom>
        </p:spPr>
      </p:pic>
    </p:spTree>
    <p:extLst>
      <p:ext uri="{BB962C8B-B14F-4D97-AF65-F5344CB8AC3E}">
        <p14:creationId xmlns:p14="http://schemas.microsoft.com/office/powerpoint/2010/main" val="383601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39" y="1625600"/>
            <a:ext cx="8796751" cy="4730751"/>
          </a:xfrm>
        </p:spPr>
        <p:txBody>
          <a:bodyPr>
            <a:normAutofit/>
          </a:bodyPr>
          <a:lstStyle/>
          <a:p>
            <a:pPr marL="0" indent="0" algn="ctr" defTabSz="914400">
              <a:spcBef>
                <a:spcPts val="0"/>
              </a:spcBef>
              <a:buClrTx/>
              <a:buSzTx/>
              <a:buNone/>
            </a:pPr>
            <a:r>
              <a:rPr lang="en-US" dirty="0" smtClean="0"/>
              <a:t> </a:t>
            </a:r>
            <a:r>
              <a:rPr lang="en-US" i="1" dirty="0" smtClean="0">
                <a:solidFill>
                  <a:srgbClr val="FF0000"/>
                </a:solidFill>
              </a:rPr>
              <a:t>Microsoft</a:t>
            </a:r>
            <a:r>
              <a:rPr lang="en-US" i="1" dirty="0" smtClean="0">
                <a:solidFill>
                  <a:schemeClr val="tx2">
                    <a:lumMod val="75000"/>
                  </a:schemeClr>
                </a:solidFill>
              </a:rPr>
              <a:t> </a:t>
            </a:r>
            <a:r>
              <a:rPr lang="en-US" i="1" dirty="0">
                <a:solidFill>
                  <a:schemeClr val="tx2">
                    <a:lumMod val="75000"/>
                  </a:schemeClr>
                </a:solidFill>
              </a:rPr>
              <a:t>and </a:t>
            </a:r>
            <a:r>
              <a:rPr lang="en-US" i="1" dirty="0">
                <a:solidFill>
                  <a:schemeClr val="accent2">
                    <a:lumMod val="60000"/>
                    <a:lumOff val="40000"/>
                  </a:schemeClr>
                </a:solidFill>
              </a:rPr>
              <a:t>Google</a:t>
            </a:r>
            <a:r>
              <a:rPr lang="en-US" i="1" dirty="0">
                <a:solidFill>
                  <a:schemeClr val="tx2">
                    <a:lumMod val="75000"/>
                  </a:schemeClr>
                </a:solidFill>
              </a:rPr>
              <a:t> released updates to their </a:t>
            </a:r>
            <a:r>
              <a:rPr lang="en-US" i="1" dirty="0">
                <a:solidFill>
                  <a:schemeClr val="accent3">
                    <a:lumMod val="40000"/>
                    <a:lumOff val="60000"/>
                  </a:schemeClr>
                </a:solidFill>
              </a:rPr>
              <a:t>Internet Explorer</a:t>
            </a:r>
            <a:r>
              <a:rPr lang="en-US" i="1" dirty="0">
                <a:solidFill>
                  <a:schemeClr val="tx2">
                    <a:lumMod val="75000"/>
                  </a:schemeClr>
                </a:solidFill>
              </a:rPr>
              <a:t> and </a:t>
            </a:r>
            <a:r>
              <a:rPr lang="en-US" i="1" dirty="0" smtClean="0">
                <a:solidFill>
                  <a:srgbClr val="00B050"/>
                </a:solidFill>
              </a:rPr>
              <a:t>Chrome</a:t>
            </a:r>
            <a:r>
              <a:rPr lang="en-US" i="1" dirty="0" smtClean="0">
                <a:solidFill>
                  <a:schemeClr val="tx2">
                    <a:lumMod val="75000"/>
                  </a:schemeClr>
                </a:solidFill>
              </a:rPr>
              <a:t> </a:t>
            </a:r>
            <a:r>
              <a:rPr lang="en-US" i="1" dirty="0">
                <a:solidFill>
                  <a:schemeClr val="tx2">
                    <a:lumMod val="75000"/>
                  </a:schemeClr>
                </a:solidFill>
              </a:rPr>
              <a:t>browsers, respectively</a:t>
            </a:r>
            <a:r>
              <a:rPr lang="en-US" i="1" dirty="0" smtClean="0">
                <a:solidFill>
                  <a:schemeClr val="tx2">
                    <a:lumMod val="75000"/>
                  </a:schemeClr>
                </a:solidFill>
              </a:rPr>
              <a:t>.</a:t>
            </a:r>
          </a:p>
          <a:p>
            <a:pPr marL="0" indent="0" defTabSz="914400">
              <a:spcBef>
                <a:spcPts val="0"/>
              </a:spcBef>
              <a:buClrTx/>
              <a:buSzTx/>
              <a:buNone/>
            </a:pPr>
            <a:endParaRPr lang="en-US" i="1" dirty="0">
              <a:solidFill>
                <a:schemeClr val="tx2">
                  <a:lumMod val="75000"/>
                </a:schemeClr>
              </a:solidFill>
            </a:endParaRPr>
          </a:p>
          <a:p>
            <a:pPr defTabSz="914400">
              <a:spcBef>
                <a:spcPts val="0"/>
              </a:spcBef>
              <a:buClrTx/>
              <a:buSzTx/>
            </a:pPr>
            <a:r>
              <a:rPr lang="en-US" dirty="0" smtClean="0">
                <a:solidFill>
                  <a:schemeClr val="tx1"/>
                </a:solidFill>
              </a:rPr>
              <a:t>Count entities of other types occurring </a:t>
            </a:r>
            <a:r>
              <a:rPr lang="en-US" b="1" dirty="0" smtClean="0">
                <a:solidFill>
                  <a:schemeClr val="tx2">
                    <a:lumMod val="60000"/>
                    <a:lumOff val="40000"/>
                  </a:schemeClr>
                </a:solidFill>
              </a:rPr>
              <a:t>Before</a:t>
            </a:r>
            <a:r>
              <a:rPr lang="en-US" dirty="0" smtClean="0">
                <a:solidFill>
                  <a:schemeClr val="tx1"/>
                </a:solidFill>
              </a:rPr>
              <a:t>, </a:t>
            </a:r>
            <a:r>
              <a:rPr lang="en-US" b="1" dirty="0" smtClean="0">
                <a:solidFill>
                  <a:schemeClr val="tx2">
                    <a:lumMod val="60000"/>
                    <a:lumOff val="40000"/>
                  </a:schemeClr>
                </a:solidFill>
              </a:rPr>
              <a:t>Between</a:t>
            </a:r>
            <a:r>
              <a:rPr lang="en-US" dirty="0" smtClean="0">
                <a:solidFill>
                  <a:schemeClr val="tx1"/>
                </a:solidFill>
              </a:rPr>
              <a:t>, and </a:t>
            </a:r>
            <a:r>
              <a:rPr lang="en-US" b="1" dirty="0" smtClean="0">
                <a:solidFill>
                  <a:schemeClr val="tx2">
                    <a:lumMod val="60000"/>
                    <a:lumOff val="40000"/>
                  </a:schemeClr>
                </a:solidFill>
              </a:rPr>
              <a:t>After</a:t>
            </a:r>
            <a:r>
              <a:rPr lang="en-US" dirty="0" smtClean="0">
                <a:solidFill>
                  <a:schemeClr val="tx1"/>
                </a:solidFill>
              </a:rPr>
              <a:t> </a:t>
            </a:r>
          </a:p>
          <a:p>
            <a:pPr lvl="1" defTabSz="914400">
              <a:spcBef>
                <a:spcPts val="0"/>
              </a:spcBef>
              <a:buSzTx/>
            </a:pPr>
            <a:r>
              <a:rPr lang="en-US" dirty="0" smtClean="0">
                <a:solidFill>
                  <a:schemeClr val="tx1"/>
                </a:solidFill>
              </a:rPr>
              <a:t> </a:t>
            </a:r>
            <a:r>
              <a:rPr lang="en-US" dirty="0" smtClean="0">
                <a:solidFill>
                  <a:schemeClr val="tx2">
                    <a:lumMod val="60000"/>
                    <a:lumOff val="40000"/>
                  </a:schemeClr>
                </a:solidFill>
              </a:rPr>
              <a:t>Between</a:t>
            </a:r>
            <a:r>
              <a:rPr lang="en-US" dirty="0" smtClean="0">
                <a:solidFill>
                  <a:schemeClr val="tx2">
                    <a:lumMod val="75000"/>
                  </a:schemeClr>
                </a:solidFill>
              </a:rPr>
              <a:t>-Software_Vendor</a:t>
            </a:r>
            <a:r>
              <a:rPr lang="en-US" dirty="0" smtClean="0">
                <a:solidFill>
                  <a:schemeClr val="tx1"/>
                </a:solidFill>
              </a:rPr>
              <a:t>:1</a:t>
            </a:r>
            <a:endParaRPr lang="en-US" dirty="0" smtClean="0">
              <a:solidFill>
                <a:schemeClr val="tx2">
                  <a:lumMod val="75000"/>
                </a:schemeClr>
              </a:solidFill>
            </a:endParaRPr>
          </a:p>
          <a:p>
            <a:pPr lvl="1" defTabSz="914400">
              <a:spcBef>
                <a:spcPts val="0"/>
              </a:spcBef>
              <a:buSzTx/>
            </a:pPr>
            <a:r>
              <a:rPr lang="en-US" dirty="0" smtClean="0">
                <a:solidFill>
                  <a:schemeClr val="tx1"/>
                </a:solidFill>
              </a:rPr>
              <a:t> </a:t>
            </a:r>
            <a:r>
              <a:rPr lang="en-US" dirty="0" smtClean="0">
                <a:solidFill>
                  <a:schemeClr val="tx2">
                    <a:lumMod val="60000"/>
                    <a:lumOff val="40000"/>
                  </a:schemeClr>
                </a:solidFill>
              </a:rPr>
              <a:t>Between</a:t>
            </a:r>
            <a:r>
              <a:rPr lang="en-US" dirty="0" smtClean="0">
                <a:solidFill>
                  <a:schemeClr val="tx2">
                    <a:lumMod val="75000"/>
                  </a:schemeClr>
                </a:solidFill>
              </a:rPr>
              <a:t>-Software_Product</a:t>
            </a:r>
            <a:r>
              <a:rPr lang="en-US" dirty="0" smtClean="0">
                <a:solidFill>
                  <a:schemeClr val="tx1"/>
                </a:solidFill>
              </a:rPr>
              <a:t>:1</a:t>
            </a:r>
            <a:endParaRPr lang="en-US" dirty="0" smtClean="0">
              <a:solidFill>
                <a:schemeClr val="tx2">
                  <a:lumMod val="75000"/>
                </a:schemeClr>
              </a:solidFill>
            </a:endParaRPr>
          </a:p>
        </p:txBody>
      </p:sp>
      <p:sp>
        <p:nvSpPr>
          <p:cNvPr id="3" name="Title 2"/>
          <p:cNvSpPr>
            <a:spLocks noGrp="1"/>
          </p:cNvSpPr>
          <p:nvPr>
            <p:ph type="title"/>
          </p:nvPr>
        </p:nvSpPr>
        <p:spPr/>
        <p:txBody>
          <a:bodyPr>
            <a:noAutofit/>
          </a:bodyPr>
          <a:lstStyle/>
          <a:p>
            <a:r>
              <a:rPr lang="en-US" sz="3600" dirty="0" smtClean="0"/>
              <a:t>Feature: Context Entity Counts</a:t>
            </a:r>
            <a:endParaRPr lang="en-US" sz="3600" dirty="0"/>
          </a:p>
        </p:txBody>
      </p:sp>
      <p:sp>
        <p:nvSpPr>
          <p:cNvPr id="4" name="Slide Number Placeholder 3"/>
          <p:cNvSpPr>
            <a:spLocks noGrp="1"/>
          </p:cNvSpPr>
          <p:nvPr>
            <p:ph type="sldNum" sz="quarter" idx="12"/>
          </p:nvPr>
        </p:nvSpPr>
        <p:spPr/>
        <p:txBody>
          <a:bodyPr/>
          <a:lstStyle/>
          <a:p>
            <a:fld id="{27A816F8-0088-644E-BE74-38BEAB893A5F}" type="slidenum">
              <a:rPr lang="en-US" smtClean="0"/>
              <a:t>29</a:t>
            </a:fld>
            <a:endParaRPr lang="en-US"/>
          </a:p>
        </p:txBody>
      </p:sp>
    </p:spTree>
    <p:extLst>
      <p:ext uri="{BB962C8B-B14F-4D97-AF65-F5344CB8AC3E}">
        <p14:creationId xmlns:p14="http://schemas.microsoft.com/office/powerpoint/2010/main" val="1012203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Stucco Motivation</a:t>
            </a:r>
            <a:endParaRPr lang="en-US" dirty="0"/>
          </a:p>
        </p:txBody>
      </p:sp>
      <p:sp>
        <p:nvSpPr>
          <p:cNvPr id="5" name="Slide Number Placeholder 4"/>
          <p:cNvSpPr>
            <a:spLocks noGrp="1"/>
          </p:cNvSpPr>
          <p:nvPr>
            <p:ph type="sldNum" sz="quarter" idx="12"/>
          </p:nvPr>
        </p:nvSpPr>
        <p:spPr/>
        <p:txBody>
          <a:bodyPr/>
          <a:lstStyle/>
          <a:p>
            <a:fld id="{27A816F8-0088-644E-BE74-38BEAB893A5F}" type="slidenum">
              <a:rPr lang="en-US" smtClean="0"/>
              <a:pPr/>
              <a:t>3</a:t>
            </a:fld>
            <a:endParaRPr lang="en-US"/>
          </a:p>
        </p:txBody>
      </p:sp>
      <p:sp>
        <p:nvSpPr>
          <p:cNvPr id="7" name="Shape 44"/>
          <p:cNvSpPr txBox="1">
            <a:spLocks/>
          </p:cNvSpPr>
          <p:nvPr/>
        </p:nvSpPr>
        <p:spPr>
          <a:xfrm>
            <a:off x="457200" y="1729813"/>
            <a:ext cx="8229600" cy="20401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400"/>
              </a:spcBef>
              <a:buFont typeface="Arial"/>
              <a:buNone/>
              <a:defRPr sz="1800">
                <a:uFillTx/>
              </a:defRPr>
            </a:pPr>
            <a:r>
              <a:rPr lang="en-US" sz="2200" dirty="0" smtClean="0">
                <a:uFill>
                  <a:solidFill/>
                </a:uFill>
                <a:latin typeface="Courier New"/>
                <a:ea typeface="Courier"/>
                <a:cs typeface="Courier New"/>
                <a:sym typeface="Courier"/>
              </a:rPr>
              <a:t>[**] 1:234:56 IRC - Channel JOIN [**]</a:t>
            </a:r>
          </a:p>
          <a:p>
            <a:pPr marL="0" indent="0">
              <a:spcBef>
                <a:spcPts val="400"/>
              </a:spcBef>
              <a:buFont typeface="Arial"/>
              <a:buNone/>
              <a:defRPr sz="1800">
                <a:uFillTx/>
              </a:defRPr>
            </a:pPr>
            <a:r>
              <a:rPr lang="en-US" sz="2200" dirty="0" smtClean="0">
                <a:uFill>
                  <a:solidFill/>
                </a:uFill>
                <a:latin typeface="Courier New"/>
                <a:ea typeface="Courier"/>
                <a:cs typeface="Courier New"/>
                <a:sym typeface="Courier"/>
              </a:rPr>
              <a:t>[Classification: A Network Trojan was detected]</a:t>
            </a:r>
          </a:p>
          <a:p>
            <a:pPr marL="0" indent="0">
              <a:spcBef>
                <a:spcPts val="400"/>
              </a:spcBef>
              <a:buFont typeface="Arial"/>
              <a:buNone/>
              <a:defRPr sz="1800">
                <a:uFillTx/>
              </a:defRPr>
            </a:pPr>
            <a:r>
              <a:rPr lang="en-US" sz="2200" dirty="0" smtClean="0">
                <a:uFill>
                  <a:solidFill/>
                </a:uFill>
                <a:latin typeface="Courier New"/>
                <a:ea typeface="Courier"/>
                <a:cs typeface="Courier New"/>
                <a:sym typeface="Courier"/>
              </a:rPr>
              <a:t>09/04-17:11:45.456789</a:t>
            </a:r>
          </a:p>
          <a:p>
            <a:pPr marL="0" indent="0">
              <a:spcBef>
                <a:spcPts val="400"/>
              </a:spcBef>
              <a:buFont typeface="Arial"/>
              <a:buNone/>
              <a:defRPr sz="1800">
                <a:uFillTx/>
              </a:defRPr>
            </a:pPr>
            <a:r>
              <a:rPr lang="en-US" sz="2200" dirty="0" smtClean="0">
                <a:uFill>
                  <a:solidFill/>
                </a:uFill>
                <a:latin typeface="Courier New"/>
                <a:ea typeface="Courier"/>
                <a:cs typeface="Courier New"/>
                <a:sym typeface="Courier"/>
              </a:rPr>
              <a:t>10.32.92.230:6667 -&gt; 69.42.215.170:33982 {TCP}</a:t>
            </a:r>
            <a:endParaRPr lang="en-US" sz="2200" dirty="0">
              <a:uFill>
                <a:solidFill/>
              </a:uFill>
              <a:latin typeface="Courier New"/>
              <a:ea typeface="Courier"/>
              <a:cs typeface="Courier New"/>
              <a:sym typeface="Courier"/>
            </a:endParaRPr>
          </a:p>
        </p:txBody>
      </p:sp>
      <p:sp>
        <p:nvSpPr>
          <p:cNvPr id="8" name="Shape 46"/>
          <p:cNvSpPr/>
          <p:nvPr/>
        </p:nvSpPr>
        <p:spPr>
          <a:xfrm>
            <a:off x="457200" y="5274326"/>
            <a:ext cx="7541736" cy="43088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400"/>
              </a:spcBef>
              <a:defRPr sz="1800">
                <a:solidFill>
                  <a:srgbClr val="595959"/>
                </a:solidFill>
                <a:uFill>
                  <a:solidFill>
                    <a:srgbClr val="595959"/>
                  </a:solidFill>
                </a:uFill>
                <a:latin typeface="Courier"/>
                <a:ea typeface="Courier"/>
                <a:cs typeface="Courier"/>
                <a:sym typeface="Courier"/>
              </a:defRPr>
            </a:lvl1pPr>
          </a:lstStyle>
          <a:p>
            <a:pPr lvl="0">
              <a:defRPr>
                <a:solidFill>
                  <a:srgbClr val="000000"/>
                </a:solidFill>
                <a:uFillTx/>
              </a:defRPr>
            </a:pPr>
            <a:r>
              <a:rPr sz="2200" dirty="0">
                <a:solidFill>
                  <a:srgbClr val="595959"/>
                </a:solidFill>
                <a:uFill>
                  <a:solidFill>
                    <a:srgbClr val="595959"/>
                  </a:solidFill>
                </a:uFill>
                <a:latin typeface="Courier New"/>
                <a:cs typeface="Courier New"/>
              </a:rPr>
              <a:t>[Xref =&gt; http://cve.mitre.org/CVE-2002-1675]</a:t>
            </a:r>
          </a:p>
        </p:txBody>
      </p:sp>
      <p:sp>
        <p:nvSpPr>
          <p:cNvPr id="9" name="Shape 47"/>
          <p:cNvSpPr/>
          <p:nvPr/>
        </p:nvSpPr>
        <p:spPr>
          <a:xfrm>
            <a:off x="457200" y="3577671"/>
            <a:ext cx="8229600" cy="1549142"/>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spcBef>
                <a:spcPts val="400"/>
              </a:spcBef>
              <a:defRPr sz="1800">
                <a:uFillTx/>
              </a:defRPr>
            </a:pPr>
            <a:r>
              <a:rPr sz="2200" dirty="0">
                <a:solidFill>
                  <a:srgbClr val="595959"/>
                </a:solidFill>
                <a:uFill>
                  <a:solidFill>
                    <a:srgbClr val="595959"/>
                  </a:solidFill>
                </a:uFill>
                <a:latin typeface="Courier New"/>
                <a:ea typeface="Courier"/>
                <a:cs typeface="Courier New"/>
                <a:sym typeface="Courier"/>
              </a:rPr>
              <a:t>TTL: 34 TOS:0x0 ID:3456 IpLen:20 DgmLen: 44 ******S*</a:t>
            </a:r>
          </a:p>
          <a:p>
            <a:pPr lvl="0">
              <a:spcBef>
                <a:spcPts val="400"/>
              </a:spcBef>
              <a:defRPr sz="1800">
                <a:uFillTx/>
              </a:defRPr>
            </a:pPr>
            <a:r>
              <a:rPr sz="2200" dirty="0">
                <a:solidFill>
                  <a:srgbClr val="595959"/>
                </a:solidFill>
                <a:uFill>
                  <a:solidFill>
                    <a:srgbClr val="595959"/>
                  </a:solidFill>
                </a:uFill>
                <a:latin typeface="Courier New"/>
                <a:ea typeface="Courier"/>
                <a:cs typeface="Courier New"/>
                <a:sym typeface="Courier"/>
              </a:rPr>
              <a:t>Seq: 0x12345678 Ack: 0x0 Win: 0x400</a:t>
            </a:r>
          </a:p>
          <a:p>
            <a:pPr lvl="0">
              <a:spcBef>
                <a:spcPts val="400"/>
              </a:spcBef>
              <a:defRPr sz="1800">
                <a:uFillTx/>
              </a:defRPr>
            </a:pPr>
            <a:r>
              <a:rPr sz="2200" dirty="0">
                <a:solidFill>
                  <a:srgbClr val="595959"/>
                </a:solidFill>
                <a:uFill>
                  <a:solidFill>
                    <a:srgbClr val="595959"/>
                  </a:solidFill>
                </a:uFill>
                <a:latin typeface="Courier New"/>
                <a:ea typeface="Courier"/>
                <a:cs typeface="Courier New"/>
                <a:sym typeface="Courier"/>
              </a:rPr>
              <a:t>TcpLen: 24 TCP Options (1) =&gt; MSS: 1440</a:t>
            </a:r>
          </a:p>
        </p:txBody>
      </p:sp>
    </p:spTree>
    <p:extLst>
      <p:ext uri="{BB962C8B-B14F-4D97-AF65-F5344CB8AC3E}">
        <p14:creationId xmlns:p14="http://schemas.microsoft.com/office/powerpoint/2010/main" val="1879721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1785939"/>
            <a:ext cx="8684760" cy="4570411"/>
          </a:xfrm>
        </p:spPr>
        <p:txBody>
          <a:bodyPr>
            <a:normAutofit/>
          </a:bodyPr>
          <a:lstStyle/>
          <a:p>
            <a:pPr marL="0" indent="0" algn="ctr" defTabSz="914400">
              <a:spcBef>
                <a:spcPts val="0"/>
              </a:spcBef>
              <a:buClrTx/>
              <a:buSzTx/>
              <a:buNone/>
            </a:pPr>
            <a:r>
              <a:rPr lang="en-US" sz="1800" i="1" dirty="0" smtClean="0">
                <a:solidFill>
                  <a:srgbClr val="FF0000"/>
                </a:solidFill>
              </a:rPr>
              <a:t>Adobe</a:t>
            </a:r>
            <a:r>
              <a:rPr lang="en-US" sz="1800" i="1" dirty="0" smtClean="0">
                <a:solidFill>
                  <a:schemeClr val="tx2">
                    <a:lumMod val="75000"/>
                  </a:schemeClr>
                </a:solidFill>
              </a:rPr>
              <a:t> </a:t>
            </a:r>
            <a:r>
              <a:rPr lang="en-US" sz="1800" i="1" dirty="0">
                <a:solidFill>
                  <a:schemeClr val="tx2">
                    <a:lumMod val="75000"/>
                  </a:schemeClr>
                </a:solidFill>
              </a:rPr>
              <a:t>issue a critical update for its </a:t>
            </a:r>
            <a:r>
              <a:rPr lang="en-US" sz="1800" i="1" dirty="0">
                <a:solidFill>
                  <a:srgbClr val="00B050"/>
                </a:solidFill>
              </a:rPr>
              <a:t>Flash Player </a:t>
            </a:r>
            <a:r>
              <a:rPr lang="en-US" sz="1800" i="1" dirty="0">
                <a:solidFill>
                  <a:schemeClr val="tx2">
                    <a:lumMod val="75000"/>
                  </a:schemeClr>
                </a:solidFill>
              </a:rPr>
              <a:t>software </a:t>
            </a:r>
            <a:r>
              <a:rPr lang="en-US" sz="1800" i="1" dirty="0" smtClean="0">
                <a:solidFill>
                  <a:schemeClr val="tx2">
                    <a:lumMod val="75000"/>
                  </a:schemeClr>
                </a:solidFill>
              </a:rPr>
              <a:t>.</a:t>
            </a:r>
          </a:p>
          <a:p>
            <a:pPr marL="0" indent="0" defTabSz="914400">
              <a:spcBef>
                <a:spcPts val="0"/>
              </a:spcBef>
              <a:buClrTx/>
              <a:buSzTx/>
              <a:buNone/>
            </a:pPr>
            <a:endParaRPr lang="en-US" sz="1800" i="1" dirty="0">
              <a:solidFill>
                <a:schemeClr val="tx2">
                  <a:lumMod val="75000"/>
                </a:schemeClr>
              </a:solidFill>
            </a:endParaRPr>
          </a:p>
          <a:p>
            <a:pPr marL="0" indent="0" defTabSz="914400">
              <a:spcBef>
                <a:spcPts val="0"/>
              </a:spcBef>
              <a:buClrTx/>
              <a:buSzTx/>
              <a:buNone/>
            </a:pPr>
            <a:endParaRPr lang="en-US" sz="1800" i="1" dirty="0">
              <a:solidFill>
                <a:schemeClr val="tx2">
                  <a:lumMod val="75000"/>
                </a:schemeClr>
              </a:solidFill>
            </a:endParaRPr>
          </a:p>
          <a:p>
            <a:pPr defTabSz="914400">
              <a:spcBef>
                <a:spcPts val="0"/>
              </a:spcBef>
              <a:buClrTx/>
              <a:buSzTx/>
            </a:pPr>
            <a:r>
              <a:rPr lang="en-US" sz="2400" dirty="0" smtClean="0">
                <a:solidFill>
                  <a:schemeClr val="tx1"/>
                </a:solidFill>
              </a:rPr>
              <a:t>Extract bag of lemmas </a:t>
            </a:r>
            <a:r>
              <a:rPr lang="en-US" sz="2400" b="1" dirty="0" smtClean="0">
                <a:solidFill>
                  <a:schemeClr val="tx2">
                    <a:lumMod val="60000"/>
                    <a:lumOff val="40000"/>
                  </a:schemeClr>
                </a:solidFill>
              </a:rPr>
              <a:t>Before</a:t>
            </a:r>
            <a:r>
              <a:rPr lang="en-US" sz="2400" dirty="0" smtClean="0">
                <a:solidFill>
                  <a:schemeClr val="tx1"/>
                </a:solidFill>
              </a:rPr>
              <a:t>, </a:t>
            </a:r>
            <a:r>
              <a:rPr lang="en-US" sz="2400" b="1" dirty="0" smtClean="0">
                <a:solidFill>
                  <a:schemeClr val="tx2">
                    <a:lumMod val="60000"/>
                    <a:lumOff val="40000"/>
                  </a:schemeClr>
                </a:solidFill>
              </a:rPr>
              <a:t>Between</a:t>
            </a:r>
            <a:r>
              <a:rPr lang="en-US" sz="2400" dirty="0" smtClean="0">
                <a:solidFill>
                  <a:schemeClr val="tx1"/>
                </a:solidFill>
              </a:rPr>
              <a:t>, and </a:t>
            </a:r>
            <a:r>
              <a:rPr lang="en-US" sz="2400" b="1" dirty="0" smtClean="0">
                <a:solidFill>
                  <a:schemeClr val="tx2">
                    <a:lumMod val="60000"/>
                    <a:lumOff val="40000"/>
                  </a:schemeClr>
                </a:solidFill>
              </a:rPr>
              <a:t>After</a:t>
            </a:r>
          </a:p>
          <a:p>
            <a:pPr lvl="1" defTabSz="914400">
              <a:spcBef>
                <a:spcPts val="0"/>
              </a:spcBef>
              <a:buSzTx/>
            </a:pPr>
            <a:r>
              <a:rPr lang="en-US" sz="1400" dirty="0" smtClean="0">
                <a:solidFill>
                  <a:schemeClr val="tx1"/>
                </a:solidFill>
              </a:rPr>
              <a:t> </a:t>
            </a:r>
            <a:r>
              <a:rPr lang="en-US" sz="1400" dirty="0" smtClean="0">
                <a:solidFill>
                  <a:schemeClr val="tx2">
                    <a:lumMod val="60000"/>
                    <a:lumOff val="40000"/>
                  </a:schemeClr>
                </a:solidFill>
              </a:rPr>
              <a:t>Before</a:t>
            </a:r>
            <a:r>
              <a:rPr lang="en-US" sz="1400" dirty="0" smtClean="0">
                <a:solidFill>
                  <a:schemeClr val="tx1"/>
                </a:solidFill>
              </a:rPr>
              <a:t>: “”</a:t>
            </a:r>
          </a:p>
          <a:p>
            <a:pPr lvl="1" defTabSz="914400">
              <a:spcBef>
                <a:spcPts val="0"/>
              </a:spcBef>
              <a:buSzTx/>
            </a:pPr>
            <a:r>
              <a:rPr lang="en-US" sz="1400" dirty="0" smtClean="0">
                <a:solidFill>
                  <a:schemeClr val="tx1"/>
                </a:solidFill>
              </a:rPr>
              <a:t> </a:t>
            </a:r>
            <a:r>
              <a:rPr lang="en-US" sz="1400" dirty="0" smtClean="0">
                <a:solidFill>
                  <a:schemeClr val="tx2">
                    <a:lumMod val="60000"/>
                    <a:lumOff val="40000"/>
                  </a:schemeClr>
                </a:solidFill>
              </a:rPr>
              <a:t>Between</a:t>
            </a:r>
            <a:r>
              <a:rPr lang="en-US" sz="1400" dirty="0" smtClean="0">
                <a:solidFill>
                  <a:schemeClr val="tx1"/>
                </a:solidFill>
              </a:rPr>
              <a:t>: “</a:t>
            </a:r>
            <a:r>
              <a:rPr lang="en-US" sz="1400" dirty="0" smtClean="0">
                <a:solidFill>
                  <a:schemeClr val="tx2">
                    <a:lumMod val="75000"/>
                  </a:schemeClr>
                </a:solidFill>
              </a:rPr>
              <a:t>issue a critical update for its</a:t>
            </a:r>
            <a:r>
              <a:rPr lang="en-US" sz="1400" dirty="0" smtClean="0">
                <a:solidFill>
                  <a:schemeClr val="tx1"/>
                </a:solidFill>
              </a:rPr>
              <a:t>”</a:t>
            </a:r>
          </a:p>
          <a:p>
            <a:pPr lvl="1" defTabSz="914400">
              <a:spcBef>
                <a:spcPts val="0"/>
              </a:spcBef>
              <a:buSzTx/>
            </a:pPr>
            <a:r>
              <a:rPr lang="en-US" sz="1400" dirty="0" smtClean="0">
                <a:solidFill>
                  <a:schemeClr val="tx1"/>
                </a:solidFill>
              </a:rPr>
              <a:t> </a:t>
            </a:r>
            <a:r>
              <a:rPr lang="en-US" sz="1400" dirty="0" smtClean="0">
                <a:solidFill>
                  <a:schemeClr val="tx2">
                    <a:lumMod val="60000"/>
                    <a:lumOff val="40000"/>
                  </a:schemeClr>
                </a:solidFill>
              </a:rPr>
              <a:t>After</a:t>
            </a:r>
            <a:r>
              <a:rPr lang="en-US" sz="1400" dirty="0" smtClean="0">
                <a:solidFill>
                  <a:schemeClr val="tx1"/>
                </a:solidFill>
              </a:rPr>
              <a:t>: “</a:t>
            </a:r>
            <a:r>
              <a:rPr lang="en-US" sz="1400" dirty="0" smtClean="0">
                <a:solidFill>
                  <a:schemeClr val="tx2">
                    <a:lumMod val="75000"/>
                  </a:schemeClr>
                </a:solidFill>
              </a:rPr>
              <a:t>software .</a:t>
            </a:r>
            <a:r>
              <a:rPr lang="en-US" sz="1400" dirty="0" smtClean="0">
                <a:solidFill>
                  <a:schemeClr val="tx1"/>
                </a:solidFill>
              </a:rPr>
              <a:t>”</a:t>
            </a:r>
            <a:endParaRPr lang="en-US" sz="2400" dirty="0" smtClean="0">
              <a:solidFill>
                <a:schemeClr val="tx1"/>
              </a:solidFill>
            </a:endParaRPr>
          </a:p>
          <a:p>
            <a:pPr defTabSz="914400">
              <a:spcBef>
                <a:spcPts val="0"/>
              </a:spcBef>
              <a:buSzTx/>
            </a:pPr>
            <a:r>
              <a:rPr lang="en-US" sz="2400" dirty="0" smtClean="0">
                <a:solidFill>
                  <a:schemeClr val="tx1"/>
                </a:solidFill>
              </a:rPr>
              <a:t>Embed each bag in vector space that represents it semantically.</a:t>
            </a:r>
          </a:p>
          <a:p>
            <a:pPr lvl="1" defTabSz="914400">
              <a:spcBef>
                <a:spcPts val="0"/>
              </a:spcBef>
              <a:buSzTx/>
            </a:pPr>
            <a:r>
              <a:rPr lang="en-US" sz="2000" dirty="0" smtClean="0"/>
              <a:t>Get vector representation of each lemma from </a:t>
            </a:r>
            <a:r>
              <a:rPr lang="en-US" sz="2000" b="1" dirty="0" smtClean="0"/>
              <a:t>word2vec</a:t>
            </a:r>
            <a:r>
              <a:rPr lang="en-US" sz="2000" dirty="0" smtClean="0"/>
              <a:t> model</a:t>
            </a:r>
          </a:p>
          <a:p>
            <a:pPr lvl="1" defTabSz="914400">
              <a:spcBef>
                <a:spcPts val="0"/>
              </a:spcBef>
              <a:buSzTx/>
            </a:pPr>
            <a:r>
              <a:rPr lang="en-US" sz="2000" dirty="0" smtClean="0"/>
              <a:t>Average lemma vectors</a:t>
            </a:r>
          </a:p>
        </p:txBody>
      </p:sp>
      <p:sp>
        <p:nvSpPr>
          <p:cNvPr id="3" name="Title 2"/>
          <p:cNvSpPr>
            <a:spLocks noGrp="1"/>
          </p:cNvSpPr>
          <p:nvPr>
            <p:ph type="title"/>
          </p:nvPr>
        </p:nvSpPr>
        <p:spPr/>
        <p:txBody>
          <a:bodyPr>
            <a:noAutofit/>
          </a:bodyPr>
          <a:lstStyle/>
          <a:p>
            <a:r>
              <a:rPr lang="en-US" sz="3600" dirty="0" smtClean="0"/>
              <a:t>Feature: Context Lemma </a:t>
            </a:r>
            <a:r>
              <a:rPr lang="en-US" sz="3600" dirty="0" err="1" smtClean="0"/>
              <a:t>Embeddings</a:t>
            </a:r>
            <a:endParaRPr lang="en-US" sz="3600" dirty="0"/>
          </a:p>
        </p:txBody>
      </p:sp>
      <p:sp>
        <p:nvSpPr>
          <p:cNvPr id="4" name="Slide Number Placeholder 3"/>
          <p:cNvSpPr>
            <a:spLocks noGrp="1"/>
          </p:cNvSpPr>
          <p:nvPr>
            <p:ph type="sldNum" sz="quarter" idx="12"/>
          </p:nvPr>
        </p:nvSpPr>
        <p:spPr/>
        <p:txBody>
          <a:bodyPr/>
          <a:lstStyle/>
          <a:p>
            <a:fld id="{27A816F8-0088-644E-BE74-38BEAB893A5F}" type="slidenum">
              <a:rPr lang="en-US" smtClean="0"/>
              <a:t>30</a:t>
            </a:fld>
            <a:endParaRPr lang="en-US"/>
          </a:p>
        </p:txBody>
      </p:sp>
    </p:spTree>
    <p:extLst>
      <p:ext uri="{BB962C8B-B14F-4D97-AF65-F5344CB8AC3E}">
        <p14:creationId xmlns:p14="http://schemas.microsoft.com/office/powerpoint/2010/main" val="20608290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ecuritySampleNe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4602613"/>
            <a:ext cx="3204916" cy="1910865"/>
          </a:xfrm>
          <a:prstGeom prst="rect">
            <a:avLst/>
          </a:prstGeom>
        </p:spPr>
      </p:pic>
      <p:sp>
        <p:nvSpPr>
          <p:cNvPr id="2" name="Content Placeholder 1"/>
          <p:cNvSpPr>
            <a:spLocks noGrp="1"/>
          </p:cNvSpPr>
          <p:nvPr>
            <p:ph sz="half" idx="1"/>
          </p:nvPr>
        </p:nvSpPr>
        <p:spPr>
          <a:xfrm>
            <a:off x="14468" y="1570182"/>
            <a:ext cx="9023684" cy="4252627"/>
          </a:xfrm>
        </p:spPr>
        <p:txBody>
          <a:bodyPr/>
          <a:lstStyle/>
          <a:p>
            <a:r>
              <a:rPr lang="en-US" smtClean="0">
                <a:solidFill>
                  <a:schemeClr val="tx1"/>
                </a:solidFill>
              </a:rPr>
              <a:t>Semantically </a:t>
            </a:r>
            <a:r>
              <a:rPr lang="en-US" dirty="0" smtClean="0">
                <a:solidFill>
                  <a:schemeClr val="tx1"/>
                </a:solidFill>
              </a:rPr>
              <a:t>similar words have </a:t>
            </a:r>
            <a:r>
              <a:rPr lang="en-US" smtClean="0">
                <a:solidFill>
                  <a:schemeClr val="tx1"/>
                </a:solidFill>
              </a:rPr>
              <a:t>similar context</a:t>
            </a:r>
            <a:endParaRPr lang="en-US" dirty="0" smtClean="0">
              <a:solidFill>
                <a:schemeClr val="tx1"/>
              </a:solidFill>
            </a:endParaRPr>
          </a:p>
          <a:p>
            <a:r>
              <a:rPr lang="en-US" dirty="0" smtClean="0">
                <a:solidFill>
                  <a:schemeClr val="tx1"/>
                </a:solidFill>
              </a:rPr>
              <a:t>Train a neural net on many documents</a:t>
            </a:r>
          </a:p>
          <a:p>
            <a:pPr lvl="1"/>
            <a:r>
              <a:rPr lang="en-US" dirty="0" smtClean="0"/>
              <a:t>Input: a word </a:t>
            </a:r>
          </a:p>
          <a:p>
            <a:pPr lvl="1"/>
            <a:r>
              <a:rPr lang="en-US" dirty="0" smtClean="0"/>
              <a:t>Output prediction: word’s context </a:t>
            </a:r>
          </a:p>
          <a:p>
            <a:pPr lvl="1"/>
            <a:r>
              <a:rPr lang="en-US" dirty="0" smtClean="0"/>
              <a:t>After training, semantically similar words have similar feature vector representations</a:t>
            </a:r>
            <a:endParaRPr lang="en-US" dirty="0"/>
          </a:p>
        </p:txBody>
      </p:sp>
      <p:sp>
        <p:nvSpPr>
          <p:cNvPr id="3" name="Title 2"/>
          <p:cNvSpPr>
            <a:spLocks noGrp="1"/>
          </p:cNvSpPr>
          <p:nvPr>
            <p:ph type="title"/>
          </p:nvPr>
        </p:nvSpPr>
        <p:spPr>
          <a:xfrm>
            <a:off x="766618" y="274638"/>
            <a:ext cx="8034481" cy="1143000"/>
          </a:xfrm>
        </p:spPr>
        <p:txBody>
          <a:bodyPr>
            <a:normAutofit/>
          </a:bodyPr>
          <a:lstStyle/>
          <a:p>
            <a:r>
              <a:rPr lang="en-US" sz="2800" dirty="0" smtClean="0"/>
              <a:t>Feature: Context Lemma </a:t>
            </a:r>
            <a:r>
              <a:rPr lang="en-US" sz="2800" dirty="0" err="1" smtClean="0"/>
              <a:t>Embeddings</a:t>
            </a:r>
            <a:r>
              <a:rPr lang="en-US" sz="2800" dirty="0"/>
              <a:t> </a:t>
            </a:r>
            <a:r>
              <a:rPr lang="en-US" sz="2800" dirty="0" smtClean="0"/>
              <a:t/>
            </a:r>
            <a:br>
              <a:rPr lang="en-US" sz="2800" dirty="0" smtClean="0"/>
            </a:br>
            <a:r>
              <a:rPr lang="en-US" sz="2800" dirty="0" smtClean="0"/>
              <a:t>What is Word2vec?</a:t>
            </a:r>
            <a:endParaRPr lang="en-US" sz="2800" dirty="0"/>
          </a:p>
        </p:txBody>
      </p:sp>
      <p:sp>
        <p:nvSpPr>
          <p:cNvPr id="4" name="Slide Number Placeholder 3"/>
          <p:cNvSpPr>
            <a:spLocks noGrp="1"/>
          </p:cNvSpPr>
          <p:nvPr>
            <p:ph type="sldNum" sz="quarter" idx="12"/>
          </p:nvPr>
        </p:nvSpPr>
        <p:spPr/>
        <p:txBody>
          <a:bodyPr/>
          <a:lstStyle/>
          <a:p>
            <a:fld id="{27A816F8-0088-644E-BE74-38BEAB893A5F}" type="slidenum">
              <a:rPr lang="en-US" smtClean="0"/>
              <a:t>31</a:t>
            </a:fld>
            <a:endParaRPr lang="en-US" dirty="0"/>
          </a:p>
        </p:txBody>
      </p:sp>
      <p:sp>
        <p:nvSpPr>
          <p:cNvPr id="12" name="TextBox 11"/>
          <p:cNvSpPr txBox="1"/>
          <p:nvPr/>
        </p:nvSpPr>
        <p:spPr>
          <a:xfrm>
            <a:off x="5517572" y="4166974"/>
            <a:ext cx="2175821" cy="369332"/>
          </a:xfrm>
          <a:prstGeom prst="rect">
            <a:avLst/>
          </a:prstGeom>
          <a:noFill/>
        </p:spPr>
        <p:txBody>
          <a:bodyPr wrap="none" rtlCol="0">
            <a:spAutoFit/>
          </a:bodyPr>
          <a:lstStyle/>
          <a:p>
            <a:r>
              <a:rPr lang="en-US" dirty="0" smtClean="0"/>
              <a:t>Vectors after training</a:t>
            </a:r>
            <a:endParaRPr lang="en-US" dirty="0"/>
          </a:p>
        </p:txBody>
      </p:sp>
      <p:sp>
        <p:nvSpPr>
          <p:cNvPr id="14" name="TextBox 13"/>
          <p:cNvSpPr txBox="1"/>
          <p:nvPr/>
        </p:nvSpPr>
        <p:spPr>
          <a:xfrm>
            <a:off x="1223201" y="4326289"/>
            <a:ext cx="1889300" cy="369332"/>
          </a:xfrm>
          <a:prstGeom prst="rect">
            <a:avLst/>
          </a:prstGeom>
          <a:noFill/>
        </p:spPr>
        <p:txBody>
          <a:bodyPr wrap="none" rtlCol="0">
            <a:spAutoFit/>
          </a:bodyPr>
          <a:lstStyle/>
          <a:p>
            <a:r>
              <a:rPr lang="en-US" dirty="0" smtClean="0"/>
              <a:t>Simple Neural Net</a:t>
            </a:r>
            <a:endParaRPr lang="en-US" dirty="0"/>
          </a:p>
        </p:txBody>
      </p:sp>
      <p:sp>
        <p:nvSpPr>
          <p:cNvPr id="5" name="TextBox 4"/>
          <p:cNvSpPr txBox="1"/>
          <p:nvPr/>
        </p:nvSpPr>
        <p:spPr>
          <a:xfrm>
            <a:off x="117838" y="6461102"/>
            <a:ext cx="4988529" cy="307777"/>
          </a:xfrm>
          <a:prstGeom prst="rect">
            <a:avLst/>
          </a:prstGeom>
          <a:noFill/>
        </p:spPr>
        <p:txBody>
          <a:bodyPr wrap="square" rtlCol="0">
            <a:spAutoFit/>
          </a:bodyPr>
          <a:lstStyle/>
          <a:p>
            <a:r>
              <a:rPr lang="en-US" sz="1400" dirty="0" smtClean="0">
                <a:solidFill>
                  <a:schemeClr val="tx1">
                    <a:lumMod val="50000"/>
                    <a:lumOff val="50000"/>
                  </a:schemeClr>
                </a:solidFill>
              </a:rPr>
              <a:t>Image </a:t>
            </a:r>
            <a:r>
              <a:rPr lang="en-US" sz="1400" dirty="0">
                <a:solidFill>
                  <a:schemeClr val="tx1">
                    <a:lumMod val="50000"/>
                    <a:lumOff val="50000"/>
                  </a:schemeClr>
                </a:solidFill>
              </a:rPr>
              <a:t>credit: https://</a:t>
            </a:r>
            <a:r>
              <a:rPr lang="en-US" sz="1400" dirty="0" err="1">
                <a:solidFill>
                  <a:schemeClr val="tx1">
                    <a:lumMod val="50000"/>
                    <a:lumOff val="50000"/>
                  </a:schemeClr>
                </a:solidFill>
              </a:rPr>
              <a:t>ronxin.github.io</a:t>
            </a:r>
            <a:r>
              <a:rPr lang="en-US" sz="1400" dirty="0">
                <a:solidFill>
                  <a:schemeClr val="tx1">
                    <a:lumMod val="50000"/>
                    <a:lumOff val="50000"/>
                  </a:schemeClr>
                </a:solidFill>
              </a:rPr>
              <a:t>/</a:t>
            </a:r>
            <a:r>
              <a:rPr lang="en-US" sz="1400" dirty="0" err="1">
                <a:solidFill>
                  <a:schemeClr val="tx1">
                    <a:lumMod val="50000"/>
                    <a:lumOff val="50000"/>
                  </a:schemeClr>
                </a:solidFill>
              </a:rPr>
              <a:t>wevi</a:t>
            </a:r>
            <a:r>
              <a:rPr lang="en-US" sz="1400" dirty="0">
                <a:solidFill>
                  <a:schemeClr val="tx1">
                    <a:lumMod val="50000"/>
                    <a:lumOff val="50000"/>
                  </a:schemeClr>
                </a:solidFill>
              </a:rPr>
              <a:t>/</a:t>
            </a:r>
          </a:p>
        </p:txBody>
      </p:sp>
      <p:pic>
        <p:nvPicPr>
          <p:cNvPr id="10" name="Picture 9" descr="SecuritySampleBeforeWe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200" y="4536306"/>
            <a:ext cx="1904425" cy="2185169"/>
          </a:xfrm>
          <a:prstGeom prst="rect">
            <a:avLst/>
          </a:prstGeom>
        </p:spPr>
      </p:pic>
    </p:spTree>
    <p:extLst>
      <p:ext uri="{BB962C8B-B14F-4D97-AF65-F5344CB8AC3E}">
        <p14:creationId xmlns:p14="http://schemas.microsoft.com/office/powerpoint/2010/main" val="447388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05246" y="1553362"/>
            <a:ext cx="8115300" cy="4525963"/>
          </a:xfrm>
        </p:spPr>
        <p:txBody>
          <a:bodyPr>
            <a:normAutofit fontScale="92500" lnSpcReduction="10000"/>
          </a:bodyPr>
          <a:lstStyle/>
          <a:p>
            <a:r>
              <a:rPr lang="en-US" dirty="0" smtClean="0">
                <a:solidFill>
                  <a:schemeClr val="tx1"/>
                </a:solidFill>
              </a:rPr>
              <a:t>Train word2vec model on:</a:t>
            </a:r>
          </a:p>
          <a:p>
            <a:pPr lvl="1"/>
            <a:r>
              <a:rPr lang="en-US" dirty="0" smtClean="0"/>
              <a:t>7 million </a:t>
            </a:r>
            <a:r>
              <a:rPr lang="en-US" dirty="0"/>
              <a:t>W</a:t>
            </a:r>
            <a:r>
              <a:rPr lang="en-US" dirty="0" smtClean="0"/>
              <a:t>ikipedia articles.</a:t>
            </a:r>
          </a:p>
          <a:p>
            <a:pPr lvl="1"/>
            <a:r>
              <a:rPr lang="en-US" dirty="0" smtClean="0"/>
              <a:t>Cyber Security </a:t>
            </a:r>
            <a:r>
              <a:rPr lang="en-US" dirty="0" smtClean="0"/>
              <a:t>documents oversampled 100 times.</a:t>
            </a:r>
          </a:p>
          <a:p>
            <a:r>
              <a:rPr lang="en-US" dirty="0" smtClean="0">
                <a:solidFill>
                  <a:schemeClr val="tx1"/>
                </a:solidFill>
              </a:rPr>
              <a:t>100 hidden units</a:t>
            </a:r>
          </a:p>
          <a:p>
            <a:r>
              <a:rPr lang="en-US" dirty="0" smtClean="0">
                <a:solidFill>
                  <a:schemeClr val="tx1"/>
                </a:solidFill>
              </a:rPr>
              <a:t>Skip grams with 5 word context window</a:t>
            </a:r>
            <a:endParaRPr lang="en-US" dirty="0">
              <a:solidFill>
                <a:schemeClr val="tx1"/>
              </a:solidFill>
            </a:endParaRPr>
          </a:p>
          <a:p>
            <a:r>
              <a:rPr lang="en-US" dirty="0" smtClean="0">
                <a:solidFill>
                  <a:schemeClr val="tx1"/>
                </a:solidFill>
              </a:rPr>
              <a:t>Vocabulary words must occur &gt; 100 times</a:t>
            </a:r>
          </a:p>
          <a:p>
            <a:r>
              <a:rPr lang="en-US" dirty="0" smtClean="0">
                <a:solidFill>
                  <a:schemeClr val="tx1"/>
                </a:solidFill>
              </a:rPr>
              <a:t>Training takes 5 days with 7 2.5 GHz cores, but only has to be done once</a:t>
            </a:r>
            <a:endParaRPr lang="en-US" dirty="0">
              <a:solidFill>
                <a:schemeClr val="tx1"/>
              </a:solidFill>
            </a:endParaRPr>
          </a:p>
          <a:p>
            <a:r>
              <a:rPr lang="en-US" dirty="0" smtClean="0">
                <a:solidFill>
                  <a:schemeClr val="tx1"/>
                </a:solidFill>
              </a:rPr>
              <a:t>Word2vec feature representation stored for each word, i.e., we have a k</a:t>
            </a:r>
            <a:r>
              <a:rPr lang="is-IS" dirty="0" smtClean="0">
                <a:solidFill>
                  <a:schemeClr val="tx1"/>
                </a:solidFill>
              </a:rPr>
              <a:t>ey</a:t>
            </a:r>
            <a:r>
              <a:rPr lang="is-IS" dirty="0">
                <a:solidFill>
                  <a:schemeClr val="tx1"/>
                </a:solidFill>
              </a:rPr>
              <a:t>-value store of the form </a:t>
            </a:r>
          </a:p>
          <a:p>
            <a:pPr marL="457200" lvl="1" indent="0">
              <a:buNone/>
            </a:pPr>
            <a:r>
              <a:rPr lang="en-US" dirty="0">
                <a:latin typeface="Courier"/>
                <a:cs typeface="Courier"/>
              </a:rPr>
              <a:t>W</a:t>
            </a:r>
            <a:r>
              <a:rPr lang="is-IS" dirty="0">
                <a:latin typeface="Courier"/>
                <a:cs typeface="Courier"/>
              </a:rPr>
              <a:t>ord : Feature Vector</a:t>
            </a:r>
            <a:endParaRPr lang="en-US" dirty="0">
              <a:latin typeface="Courier"/>
              <a:cs typeface="Courier"/>
            </a:endParaRPr>
          </a:p>
          <a:p>
            <a:endParaRPr lang="en-US" dirty="0" smtClean="0"/>
          </a:p>
          <a:p>
            <a:endParaRPr lang="en-US" dirty="0" smtClean="0"/>
          </a:p>
          <a:p>
            <a:pPr lvl="1"/>
            <a:endParaRPr lang="en-US" dirty="0" smtClean="0"/>
          </a:p>
        </p:txBody>
      </p:sp>
      <p:sp>
        <p:nvSpPr>
          <p:cNvPr id="3" name="Title 2"/>
          <p:cNvSpPr>
            <a:spLocks noGrp="1"/>
          </p:cNvSpPr>
          <p:nvPr>
            <p:ph type="title"/>
          </p:nvPr>
        </p:nvSpPr>
        <p:spPr>
          <a:xfrm>
            <a:off x="785090" y="274638"/>
            <a:ext cx="8016009" cy="1143000"/>
          </a:xfrm>
        </p:spPr>
        <p:txBody>
          <a:bodyPr>
            <a:normAutofit/>
          </a:bodyPr>
          <a:lstStyle/>
          <a:p>
            <a:r>
              <a:rPr lang="en-US" sz="2800" dirty="0" smtClean="0"/>
              <a:t>Feature: Context Lemma </a:t>
            </a:r>
            <a:r>
              <a:rPr lang="en-US" sz="2800" dirty="0" err="1" smtClean="0"/>
              <a:t>Embeddings</a:t>
            </a:r>
            <a:r>
              <a:rPr lang="en-US" sz="2800" dirty="0" smtClean="0"/>
              <a:t/>
            </a:r>
            <a:br>
              <a:rPr lang="en-US" sz="2800" dirty="0" smtClean="0"/>
            </a:br>
            <a:r>
              <a:rPr lang="en-US" sz="2800" dirty="0" smtClean="0"/>
              <a:t>Word2vec: How We </a:t>
            </a:r>
            <a:r>
              <a:rPr lang="en-US" sz="2800" dirty="0"/>
              <a:t>U</a:t>
            </a:r>
            <a:r>
              <a:rPr lang="en-US" sz="2800" dirty="0" smtClean="0"/>
              <a:t>se It</a:t>
            </a:r>
            <a:endParaRPr lang="en-US" sz="2800" dirty="0"/>
          </a:p>
        </p:txBody>
      </p:sp>
      <p:sp>
        <p:nvSpPr>
          <p:cNvPr id="4" name="Slide Number Placeholder 3"/>
          <p:cNvSpPr>
            <a:spLocks noGrp="1"/>
          </p:cNvSpPr>
          <p:nvPr>
            <p:ph type="sldNum" sz="quarter" idx="12"/>
          </p:nvPr>
        </p:nvSpPr>
        <p:spPr/>
        <p:txBody>
          <a:bodyPr/>
          <a:lstStyle/>
          <a:p>
            <a:fld id="{27A816F8-0088-644E-BE74-38BEAB893A5F}" type="slidenum">
              <a:rPr lang="en-US" smtClean="0"/>
              <a:t>32</a:t>
            </a:fld>
            <a:endParaRPr lang="en-US"/>
          </a:p>
        </p:txBody>
      </p:sp>
      <p:sp>
        <p:nvSpPr>
          <p:cNvPr id="5" name="TextBox 4"/>
          <p:cNvSpPr txBox="1"/>
          <p:nvPr/>
        </p:nvSpPr>
        <p:spPr>
          <a:xfrm>
            <a:off x="120316" y="6215050"/>
            <a:ext cx="7646737" cy="523220"/>
          </a:xfrm>
          <a:prstGeom prst="rect">
            <a:avLst/>
          </a:prstGeom>
          <a:noFill/>
        </p:spPr>
        <p:txBody>
          <a:bodyPr wrap="square" rtlCol="0">
            <a:spAutoFit/>
          </a:bodyPr>
          <a:lstStyle/>
          <a:p>
            <a:r>
              <a:rPr lang="en-US" sz="1400" dirty="0" smtClean="0">
                <a:solidFill>
                  <a:schemeClr val="tx1">
                    <a:lumMod val="50000"/>
                    <a:lumOff val="50000"/>
                  </a:schemeClr>
                </a:solidFill>
              </a:rPr>
              <a:t>Python </a:t>
            </a:r>
            <a:r>
              <a:rPr lang="en-US" sz="1400" dirty="0" err="1" smtClean="0">
                <a:solidFill>
                  <a:schemeClr val="tx1">
                    <a:lumMod val="50000"/>
                    <a:lumOff val="50000"/>
                  </a:schemeClr>
                </a:solidFill>
              </a:rPr>
              <a:t>Gensim</a:t>
            </a:r>
            <a:r>
              <a:rPr lang="en-US" sz="1400" dirty="0" smtClean="0">
                <a:solidFill>
                  <a:schemeClr val="tx1">
                    <a:lumMod val="50000"/>
                    <a:lumOff val="50000"/>
                  </a:schemeClr>
                </a:solidFill>
              </a:rPr>
              <a:t> Reference: </a:t>
            </a:r>
            <a:r>
              <a:rPr lang="en-US" sz="1400" dirty="0" err="1" smtClean="0">
                <a:solidFill>
                  <a:schemeClr val="tx1">
                    <a:lumMod val="50000"/>
                    <a:lumOff val="50000"/>
                  </a:schemeClr>
                </a:solidFill>
              </a:rPr>
              <a:t>Řehůřek</a:t>
            </a:r>
            <a:r>
              <a:rPr lang="en-US" sz="1400" dirty="0">
                <a:solidFill>
                  <a:schemeClr val="tx1">
                    <a:lumMod val="50000"/>
                    <a:lumOff val="50000"/>
                  </a:schemeClr>
                </a:solidFill>
              </a:rPr>
              <a:t>, R., and P. </a:t>
            </a:r>
            <a:r>
              <a:rPr lang="en-US" sz="1400" dirty="0" err="1">
                <a:solidFill>
                  <a:schemeClr val="tx1">
                    <a:lumMod val="50000"/>
                    <a:lumOff val="50000"/>
                  </a:schemeClr>
                </a:solidFill>
              </a:rPr>
              <a:t>Sojka</a:t>
            </a:r>
            <a:r>
              <a:rPr lang="en-US" sz="1400" dirty="0">
                <a:solidFill>
                  <a:schemeClr val="tx1">
                    <a:lumMod val="50000"/>
                    <a:lumOff val="50000"/>
                  </a:schemeClr>
                </a:solidFill>
              </a:rPr>
              <a:t>. "</a:t>
            </a:r>
            <a:r>
              <a:rPr lang="en-US" sz="1400" dirty="0" err="1">
                <a:solidFill>
                  <a:schemeClr val="tx1">
                    <a:lumMod val="50000"/>
                    <a:lumOff val="50000"/>
                  </a:schemeClr>
                </a:solidFill>
              </a:rPr>
              <a:t>Gensim</a:t>
            </a:r>
            <a:r>
              <a:rPr lang="en-US" sz="1400" dirty="0">
                <a:solidFill>
                  <a:schemeClr val="tx1">
                    <a:lumMod val="50000"/>
                    <a:lumOff val="50000"/>
                  </a:schemeClr>
                </a:solidFill>
              </a:rPr>
              <a:t>–Python Framework for Vector Space Mo </a:t>
            </a:r>
            <a:r>
              <a:rPr lang="en-US" sz="1400" dirty="0" err="1">
                <a:solidFill>
                  <a:schemeClr val="tx1">
                    <a:lumMod val="50000"/>
                    <a:lumOff val="50000"/>
                  </a:schemeClr>
                </a:solidFill>
              </a:rPr>
              <a:t>delling</a:t>
            </a:r>
            <a:r>
              <a:rPr lang="en-US" sz="1400" dirty="0">
                <a:solidFill>
                  <a:schemeClr val="tx1">
                    <a:lumMod val="50000"/>
                    <a:lumOff val="50000"/>
                  </a:schemeClr>
                </a:solidFill>
              </a:rPr>
              <a:t>." NLP Centre, Faculty of Informatics, Masaryk University, Brno, Czech Republic (2011).</a:t>
            </a:r>
          </a:p>
        </p:txBody>
      </p:sp>
    </p:spTree>
    <p:extLst>
      <p:ext uri="{BB962C8B-B14F-4D97-AF65-F5344CB8AC3E}">
        <p14:creationId xmlns:p14="http://schemas.microsoft.com/office/powerpoint/2010/main" val="40851091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3713018"/>
            <a:ext cx="8684760" cy="3008457"/>
          </a:xfrm>
        </p:spPr>
        <p:txBody>
          <a:bodyPr>
            <a:normAutofit fontScale="92500" lnSpcReduction="10000"/>
          </a:bodyPr>
          <a:lstStyle/>
          <a:p>
            <a:pPr defTabSz="914400">
              <a:spcBef>
                <a:spcPts val="0"/>
              </a:spcBef>
              <a:buClrTx/>
              <a:buSzTx/>
            </a:pPr>
            <a:r>
              <a:rPr lang="en-US" dirty="0" smtClean="0">
                <a:solidFill>
                  <a:schemeClr val="tx1"/>
                </a:solidFill>
              </a:rPr>
              <a:t>Extract bag of lemmas between entities’ last words.</a:t>
            </a:r>
          </a:p>
          <a:p>
            <a:pPr lvl="1" defTabSz="914400">
              <a:spcBef>
                <a:spcPts val="0"/>
              </a:spcBef>
              <a:buSzTx/>
            </a:pPr>
            <a:r>
              <a:rPr lang="en-US" dirty="0">
                <a:solidFill>
                  <a:schemeClr val="tx1"/>
                </a:solidFill>
              </a:rPr>
              <a:t> </a:t>
            </a:r>
            <a:r>
              <a:rPr lang="en-US" dirty="0" smtClean="0">
                <a:solidFill>
                  <a:schemeClr val="tx2">
                    <a:lumMod val="75000"/>
                  </a:schemeClr>
                </a:solidFill>
              </a:rPr>
              <a:t>issue</a:t>
            </a:r>
            <a:r>
              <a:rPr lang="en-US" dirty="0" smtClean="0">
                <a:solidFill>
                  <a:schemeClr val="tx1"/>
                </a:solidFill>
              </a:rPr>
              <a:t>, </a:t>
            </a:r>
            <a:r>
              <a:rPr lang="en-US" dirty="0" smtClean="0">
                <a:solidFill>
                  <a:schemeClr val="tx2">
                    <a:lumMod val="75000"/>
                  </a:schemeClr>
                </a:solidFill>
              </a:rPr>
              <a:t>update</a:t>
            </a:r>
            <a:r>
              <a:rPr lang="en-US" dirty="0" smtClean="0">
                <a:solidFill>
                  <a:schemeClr val="tx1"/>
                </a:solidFill>
              </a:rPr>
              <a:t>, </a:t>
            </a:r>
            <a:r>
              <a:rPr lang="en-US" dirty="0" smtClean="0">
                <a:solidFill>
                  <a:schemeClr val="tx2">
                    <a:lumMod val="75000"/>
                  </a:schemeClr>
                </a:solidFill>
              </a:rPr>
              <a:t>software</a:t>
            </a:r>
          </a:p>
          <a:p>
            <a:pPr defTabSz="914400">
              <a:spcBef>
                <a:spcPts val="0"/>
              </a:spcBef>
              <a:buClrTx/>
              <a:buSzTx/>
            </a:pPr>
            <a:r>
              <a:rPr lang="en-US" dirty="0" smtClean="0">
                <a:solidFill>
                  <a:schemeClr val="tx1"/>
                </a:solidFill>
              </a:rPr>
              <a:t>Embed bag in a vector space that represents it semantically.</a:t>
            </a:r>
            <a:endParaRPr lang="en-US" sz="2400" dirty="0">
              <a:solidFill>
                <a:schemeClr val="tx1"/>
              </a:solidFill>
            </a:endParaRPr>
          </a:p>
          <a:p>
            <a:pPr lvl="1" defTabSz="914400">
              <a:spcBef>
                <a:spcPts val="0"/>
              </a:spcBef>
              <a:buSzTx/>
            </a:pPr>
            <a:r>
              <a:rPr lang="en-US" sz="2000" dirty="0"/>
              <a:t>Get vector representation of each lemma from </a:t>
            </a:r>
            <a:r>
              <a:rPr lang="en-US" sz="2000" b="1" dirty="0"/>
              <a:t>word2vec</a:t>
            </a:r>
            <a:r>
              <a:rPr lang="en-US" sz="2000" dirty="0"/>
              <a:t> model</a:t>
            </a:r>
          </a:p>
          <a:p>
            <a:pPr lvl="1" defTabSz="914400">
              <a:spcBef>
                <a:spcPts val="0"/>
              </a:spcBef>
              <a:buSzTx/>
            </a:pPr>
            <a:r>
              <a:rPr lang="en-US" sz="2000" dirty="0"/>
              <a:t>Average lemma vectors</a:t>
            </a:r>
          </a:p>
          <a:p>
            <a:pPr defTabSz="914400">
              <a:spcBef>
                <a:spcPts val="0"/>
              </a:spcBef>
              <a:buClrTx/>
              <a:buSzTx/>
            </a:pPr>
            <a:endParaRPr lang="en-US" dirty="0">
              <a:solidFill>
                <a:srgbClr val="7030A0"/>
              </a:solidFill>
            </a:endParaRPr>
          </a:p>
          <a:p>
            <a:pPr marL="0" indent="0" defTabSz="914400">
              <a:spcBef>
                <a:spcPts val="0"/>
              </a:spcBef>
              <a:buSzTx/>
              <a:buNone/>
            </a:pPr>
            <a:endParaRPr lang="en-US" sz="1200" dirty="0" smtClean="0">
              <a:solidFill>
                <a:schemeClr val="tx1">
                  <a:lumMod val="50000"/>
                  <a:lumOff val="50000"/>
                </a:schemeClr>
              </a:solidFill>
            </a:endParaRPr>
          </a:p>
          <a:p>
            <a:pPr marL="0" indent="0" defTabSz="914400">
              <a:spcBef>
                <a:spcPts val="0"/>
              </a:spcBef>
              <a:buSzTx/>
              <a:buNone/>
            </a:pPr>
            <a:endParaRPr lang="en-US" sz="1200" dirty="0" smtClean="0">
              <a:solidFill>
                <a:schemeClr val="tx1">
                  <a:lumMod val="50000"/>
                  <a:lumOff val="50000"/>
                </a:schemeClr>
              </a:solidFill>
            </a:endParaRPr>
          </a:p>
          <a:p>
            <a:pPr marL="0" indent="0" defTabSz="914400">
              <a:spcBef>
                <a:spcPts val="0"/>
              </a:spcBef>
              <a:buSzTx/>
              <a:buNone/>
            </a:pPr>
            <a:endParaRPr lang="en-US" sz="1200" dirty="0">
              <a:solidFill>
                <a:schemeClr val="tx1">
                  <a:lumMod val="50000"/>
                  <a:lumOff val="50000"/>
                </a:schemeClr>
              </a:solidFill>
            </a:endParaRPr>
          </a:p>
          <a:p>
            <a:pPr marL="0" indent="0" defTabSz="914400">
              <a:spcBef>
                <a:spcPts val="0"/>
              </a:spcBef>
              <a:buSzTx/>
              <a:buNone/>
            </a:pPr>
            <a:r>
              <a:rPr lang="en-US" sz="1300" dirty="0" smtClean="0">
                <a:solidFill>
                  <a:schemeClr val="tx1">
                    <a:lumMod val="50000"/>
                    <a:lumOff val="50000"/>
                  </a:schemeClr>
                </a:solidFill>
              </a:rPr>
              <a:t>Image credit</a:t>
            </a:r>
            <a:r>
              <a:rPr lang="en-US" sz="1300" dirty="0">
                <a:solidFill>
                  <a:schemeClr val="tx1">
                    <a:lumMod val="50000"/>
                    <a:lumOff val="50000"/>
                  </a:schemeClr>
                </a:solidFill>
              </a:rPr>
              <a:t>: http://nlp.stanford.edu:8080/</a:t>
            </a:r>
            <a:r>
              <a:rPr lang="en-US" sz="1300" dirty="0" err="1">
                <a:solidFill>
                  <a:schemeClr val="tx1">
                    <a:lumMod val="50000"/>
                    <a:lumOff val="50000"/>
                  </a:schemeClr>
                </a:solidFill>
              </a:rPr>
              <a:t>corenlp</a:t>
            </a:r>
            <a:r>
              <a:rPr lang="en-US" sz="1300" dirty="0">
                <a:solidFill>
                  <a:schemeClr val="tx1">
                    <a:lumMod val="50000"/>
                    <a:lumOff val="50000"/>
                  </a:schemeClr>
                </a:solidFill>
              </a:rPr>
              <a:t>/process</a:t>
            </a:r>
            <a:endParaRPr lang="en-US" sz="1300" dirty="0" smtClean="0">
              <a:solidFill>
                <a:schemeClr val="tx1">
                  <a:lumMod val="50000"/>
                  <a:lumOff val="50000"/>
                </a:schemeClr>
              </a:solidFill>
            </a:endParaRPr>
          </a:p>
        </p:txBody>
      </p:sp>
      <p:sp>
        <p:nvSpPr>
          <p:cNvPr id="3" name="Title 2"/>
          <p:cNvSpPr>
            <a:spLocks noGrp="1"/>
          </p:cNvSpPr>
          <p:nvPr>
            <p:ph type="title"/>
          </p:nvPr>
        </p:nvSpPr>
        <p:spPr/>
        <p:txBody>
          <a:bodyPr>
            <a:noAutofit/>
          </a:bodyPr>
          <a:lstStyle/>
          <a:p>
            <a:r>
              <a:rPr lang="en-US" sz="3600" dirty="0" smtClean="0"/>
              <a:t>Dependency Path Lemma </a:t>
            </a:r>
            <a:r>
              <a:rPr lang="en-US" sz="3600" dirty="0" err="1" smtClean="0"/>
              <a:t>Embeddings</a:t>
            </a:r>
            <a:endParaRPr lang="en-US" sz="3600" dirty="0"/>
          </a:p>
        </p:txBody>
      </p:sp>
      <p:sp>
        <p:nvSpPr>
          <p:cNvPr id="4" name="Slide Number Placeholder 3"/>
          <p:cNvSpPr>
            <a:spLocks noGrp="1"/>
          </p:cNvSpPr>
          <p:nvPr>
            <p:ph type="sldNum" sz="quarter" idx="12"/>
          </p:nvPr>
        </p:nvSpPr>
        <p:spPr/>
        <p:txBody>
          <a:bodyPr/>
          <a:lstStyle/>
          <a:p>
            <a:fld id="{27A816F8-0088-644E-BE74-38BEAB893A5F}" type="slidenum">
              <a:rPr lang="en-US" smtClean="0"/>
              <a:t>33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80" y="1682493"/>
            <a:ext cx="7583055" cy="1244011"/>
          </a:xfrm>
          <a:prstGeom prst="rect">
            <a:avLst/>
          </a:prstGeom>
        </p:spPr>
      </p:pic>
    </p:spTree>
    <p:extLst>
      <p:ext uri="{BB962C8B-B14F-4D97-AF65-F5344CB8AC3E}">
        <p14:creationId xmlns:p14="http://schemas.microsoft.com/office/powerpoint/2010/main" val="4692629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lot_svm_kernels_0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692928"/>
            <a:ext cx="3657600" cy="2743200"/>
          </a:xfrm>
          <a:prstGeom prst="rect">
            <a:avLst/>
          </a:prstGeom>
        </p:spPr>
      </p:pic>
      <p:sp>
        <p:nvSpPr>
          <p:cNvPr id="2" name="Content Placeholder 1"/>
          <p:cNvSpPr>
            <a:spLocks noGrp="1"/>
          </p:cNvSpPr>
          <p:nvPr>
            <p:ph sz="half" idx="1"/>
          </p:nvPr>
        </p:nvSpPr>
        <p:spPr>
          <a:xfrm>
            <a:off x="1" y="1600200"/>
            <a:ext cx="9144000" cy="4525963"/>
          </a:xfrm>
        </p:spPr>
        <p:txBody>
          <a:bodyPr>
            <a:normAutofit lnSpcReduction="10000"/>
          </a:bodyPr>
          <a:lstStyle/>
          <a:p>
            <a:r>
              <a:rPr lang="en-US" dirty="0" smtClean="0">
                <a:solidFill>
                  <a:schemeClr val="tx1"/>
                </a:solidFill>
              </a:rPr>
              <a:t>Input: </a:t>
            </a:r>
            <a:r>
              <a:rPr lang="en-US" sz="2400" dirty="0" smtClean="0">
                <a:solidFill>
                  <a:schemeClr val="tx1"/>
                </a:solidFill>
              </a:rPr>
              <a:t>Sentence containing entity pair that could share the relation </a:t>
            </a:r>
          </a:p>
          <a:p>
            <a:pPr lvl="1"/>
            <a:r>
              <a:rPr lang="en-US" dirty="0" smtClean="0"/>
              <a:t>Represent sentence as some subset of features</a:t>
            </a:r>
            <a:endParaRPr lang="en-US" sz="1700" dirty="0">
              <a:solidFill>
                <a:schemeClr val="tx2"/>
              </a:solidFill>
              <a:latin typeface="Courier"/>
              <a:cs typeface="Courier"/>
            </a:endParaRPr>
          </a:p>
          <a:p>
            <a:pPr lvl="1"/>
            <a:r>
              <a:rPr lang="en-US" dirty="0" smtClean="0">
                <a:latin typeface="Arial"/>
                <a:cs typeface="Arial"/>
              </a:rPr>
              <a:t>Label applied heuristically</a:t>
            </a:r>
          </a:p>
          <a:p>
            <a:r>
              <a:rPr lang="en-US" dirty="0" smtClean="0">
                <a:solidFill>
                  <a:schemeClr val="tx1"/>
                </a:solidFill>
              </a:rPr>
              <a:t>Output:  </a:t>
            </a:r>
          </a:p>
          <a:p>
            <a:pPr lvl="1"/>
            <a:r>
              <a:rPr lang="en-US" dirty="0" smtClean="0"/>
              <a:t>1 if entities do share the relation </a:t>
            </a:r>
          </a:p>
          <a:p>
            <a:pPr lvl="1"/>
            <a:r>
              <a:rPr lang="en-US" dirty="0" smtClean="0"/>
              <a:t>-1 if entities don’t share the relation</a:t>
            </a:r>
          </a:p>
          <a:p>
            <a:r>
              <a:rPr lang="en-US" dirty="0" smtClean="0">
                <a:solidFill>
                  <a:schemeClr val="tx1"/>
                </a:solidFill>
              </a:rPr>
              <a:t>Kernels to begin testing</a:t>
            </a:r>
          </a:p>
          <a:p>
            <a:pPr lvl="1"/>
            <a:r>
              <a:rPr lang="en-US" dirty="0" smtClean="0"/>
              <a:t>Linear kernel k(</a:t>
            </a:r>
            <a:r>
              <a:rPr lang="en-US" dirty="0" err="1" smtClean="0"/>
              <a:t>x,y</a:t>
            </a:r>
            <a:r>
              <a:rPr lang="en-US" dirty="0" smtClean="0"/>
              <a:t>) = x </a:t>
            </a:r>
            <a:r>
              <a:rPr lang="en-US" dirty="0" smtClean="0">
                <a:latin typeface="Wingdings"/>
                <a:ea typeface="Wingdings"/>
                <a:cs typeface="Wingdings"/>
                <a:sym typeface="Wingdings"/>
              </a:rPr>
              <a:t></a:t>
            </a:r>
            <a:r>
              <a:rPr lang="en-US" dirty="0" smtClean="0">
                <a:latin typeface="Arial"/>
                <a:ea typeface="Wingdings"/>
                <a:cs typeface="Arial"/>
                <a:sym typeface="Wingdings"/>
              </a:rPr>
              <a:t> y</a:t>
            </a:r>
          </a:p>
          <a:p>
            <a:pPr lvl="1"/>
            <a:r>
              <a:rPr lang="en-US" dirty="0" smtClean="0"/>
              <a:t>Radial basis k(</a:t>
            </a:r>
            <a:r>
              <a:rPr lang="en-US" dirty="0" err="1" smtClean="0"/>
              <a:t>x,y</a:t>
            </a:r>
            <a:r>
              <a:rPr lang="en-US" dirty="0" smtClean="0"/>
              <a:t>) = </a:t>
            </a:r>
            <a:r>
              <a:rPr lang="en-US" dirty="0" err="1" smtClean="0"/>
              <a:t>Exp</a:t>
            </a:r>
            <a:r>
              <a:rPr lang="en-US" dirty="0" smtClean="0"/>
              <a:t>( - || x – y ||</a:t>
            </a:r>
            <a:r>
              <a:rPr lang="en-US" baseline="30000" dirty="0" smtClean="0"/>
              <a:t>2 </a:t>
            </a:r>
            <a:r>
              <a:rPr lang="en-US" dirty="0" smtClean="0"/>
              <a:t>⁄ 2σ )</a:t>
            </a:r>
            <a:endParaRPr lang="en-US" dirty="0"/>
          </a:p>
        </p:txBody>
      </p:sp>
      <p:sp>
        <p:nvSpPr>
          <p:cNvPr id="3" name="Title 2"/>
          <p:cNvSpPr>
            <a:spLocks noGrp="1"/>
          </p:cNvSpPr>
          <p:nvPr>
            <p:ph type="title"/>
          </p:nvPr>
        </p:nvSpPr>
        <p:spPr/>
        <p:txBody>
          <a:bodyPr>
            <a:normAutofit/>
          </a:bodyPr>
          <a:lstStyle/>
          <a:p>
            <a:r>
              <a:rPr lang="en-US" dirty="0" smtClean="0"/>
              <a:t>Kernel SVM  for Each Relation </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34</a:t>
            </a:fld>
            <a:endParaRPr lang="en-US"/>
          </a:p>
        </p:txBody>
      </p:sp>
      <p:sp>
        <p:nvSpPr>
          <p:cNvPr id="6" name="TextBox 5"/>
          <p:cNvSpPr txBox="1"/>
          <p:nvPr/>
        </p:nvSpPr>
        <p:spPr>
          <a:xfrm>
            <a:off x="133684" y="6126163"/>
            <a:ext cx="8248316" cy="584776"/>
          </a:xfrm>
          <a:prstGeom prst="rect">
            <a:avLst/>
          </a:prstGeom>
          <a:noFill/>
        </p:spPr>
        <p:txBody>
          <a:bodyPr wrap="square" rtlCol="0">
            <a:spAutoFit/>
          </a:bodyPr>
          <a:lstStyle/>
          <a:p>
            <a:r>
              <a:rPr lang="en-US" sz="1600" dirty="0" smtClean="0">
                <a:solidFill>
                  <a:srgbClr val="7F7F7F"/>
                </a:solidFill>
              </a:rPr>
              <a:t>Java LIBSVM </a:t>
            </a:r>
            <a:r>
              <a:rPr lang="en-US" sz="1600" dirty="0" err="1" smtClean="0">
                <a:solidFill>
                  <a:srgbClr val="7F7F7F"/>
                </a:solidFill>
              </a:rPr>
              <a:t>Refernce</a:t>
            </a:r>
            <a:r>
              <a:rPr lang="en-US" sz="1600" dirty="0" smtClean="0">
                <a:solidFill>
                  <a:srgbClr val="7F7F7F"/>
                </a:solidFill>
              </a:rPr>
              <a:t> :Chang</a:t>
            </a:r>
            <a:r>
              <a:rPr lang="en-US" sz="1600" dirty="0">
                <a:solidFill>
                  <a:srgbClr val="7F7F7F"/>
                </a:solidFill>
              </a:rPr>
              <a:t>, </a:t>
            </a:r>
            <a:r>
              <a:rPr lang="en-US" sz="1600" dirty="0" err="1">
                <a:solidFill>
                  <a:srgbClr val="7F7F7F"/>
                </a:solidFill>
              </a:rPr>
              <a:t>Chih</a:t>
            </a:r>
            <a:r>
              <a:rPr lang="en-US" sz="1600" dirty="0">
                <a:solidFill>
                  <a:srgbClr val="7F7F7F"/>
                </a:solidFill>
              </a:rPr>
              <a:t>-Chung, and </a:t>
            </a:r>
            <a:r>
              <a:rPr lang="en-US" sz="1600" dirty="0" err="1">
                <a:solidFill>
                  <a:srgbClr val="7F7F7F"/>
                </a:solidFill>
              </a:rPr>
              <a:t>Chih</a:t>
            </a:r>
            <a:r>
              <a:rPr lang="en-US" sz="1600" dirty="0">
                <a:solidFill>
                  <a:srgbClr val="7F7F7F"/>
                </a:solidFill>
              </a:rPr>
              <a:t>-Jen Lin. "LIBSVM: a library for support vector machines." ACM Transactions on Intelligent Systems and Technology (TIST) 2.3 (2011): 27.</a:t>
            </a:r>
          </a:p>
        </p:txBody>
      </p:sp>
      <p:sp>
        <p:nvSpPr>
          <p:cNvPr id="7" name="TextBox 6"/>
          <p:cNvSpPr txBox="1"/>
          <p:nvPr/>
        </p:nvSpPr>
        <p:spPr>
          <a:xfrm>
            <a:off x="5815264" y="5764638"/>
            <a:ext cx="2804695" cy="338554"/>
          </a:xfrm>
          <a:prstGeom prst="rect">
            <a:avLst/>
          </a:prstGeom>
          <a:noFill/>
        </p:spPr>
        <p:txBody>
          <a:bodyPr wrap="square" rtlCol="0">
            <a:spAutoFit/>
          </a:bodyPr>
          <a:lstStyle/>
          <a:p>
            <a:r>
              <a:rPr lang="en-US" sz="1600" dirty="0" smtClean="0">
                <a:solidFill>
                  <a:srgbClr val="7F7F7F"/>
                </a:solidFill>
              </a:rPr>
              <a:t>Photo Credit: </a:t>
            </a:r>
            <a:r>
              <a:rPr lang="en-US" sz="1600" dirty="0" err="1" smtClean="0">
                <a:solidFill>
                  <a:srgbClr val="7F7F7F"/>
                </a:solidFill>
              </a:rPr>
              <a:t>sk-learn.org</a:t>
            </a:r>
            <a:r>
              <a:rPr lang="en-US" sz="1600" dirty="0" smtClean="0">
                <a:solidFill>
                  <a:srgbClr val="7F7F7F"/>
                </a:solidFill>
              </a:rPr>
              <a:t> </a:t>
            </a:r>
            <a:endParaRPr lang="en-US" sz="1600" dirty="0">
              <a:solidFill>
                <a:srgbClr val="7F7F7F"/>
              </a:solidFill>
            </a:endParaRPr>
          </a:p>
        </p:txBody>
      </p:sp>
    </p:spTree>
    <p:extLst>
      <p:ext uri="{BB962C8B-B14F-4D97-AF65-F5344CB8AC3E}">
        <p14:creationId xmlns:p14="http://schemas.microsoft.com/office/powerpoint/2010/main" val="17002414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20316" y="1600200"/>
            <a:ext cx="8983579" cy="4525963"/>
          </a:xfrm>
        </p:spPr>
        <p:txBody>
          <a:bodyPr>
            <a:normAutofit lnSpcReduction="10000"/>
          </a:bodyPr>
          <a:lstStyle/>
          <a:p>
            <a:r>
              <a:rPr lang="en-US" dirty="0" smtClean="0">
                <a:solidFill>
                  <a:schemeClr val="tx1"/>
                </a:solidFill>
              </a:rPr>
              <a:t>24 relations (need two SVMs each, one for each entity ordering)</a:t>
            </a:r>
          </a:p>
          <a:p>
            <a:r>
              <a:rPr lang="en-US" dirty="0" smtClean="0">
                <a:solidFill>
                  <a:schemeClr val="tx1"/>
                </a:solidFill>
              </a:rPr>
              <a:t>User settings</a:t>
            </a:r>
          </a:p>
          <a:p>
            <a:pPr lvl="1"/>
            <a:r>
              <a:rPr lang="en-US" dirty="0" smtClean="0"/>
              <a:t>2 Kernels (RBF, linear) to try </a:t>
            </a:r>
          </a:p>
          <a:p>
            <a:pPr lvl="1"/>
            <a:r>
              <a:rPr lang="en-US" dirty="0"/>
              <a:t>4</a:t>
            </a:r>
            <a:r>
              <a:rPr lang="en-US" dirty="0" smtClean="0"/>
              <a:t> values of c </a:t>
            </a:r>
            <a:r>
              <a:rPr lang="fi-FI" dirty="0"/>
              <a:t>∈ </a:t>
            </a:r>
            <a:r>
              <a:rPr lang="fi-FI" dirty="0" smtClean="0"/>
              <a:t>{0.01</a:t>
            </a:r>
            <a:r>
              <a:rPr lang="fi-FI" dirty="0"/>
              <a:t>, </a:t>
            </a:r>
            <a:r>
              <a:rPr lang="fi-FI" dirty="0" smtClean="0"/>
              <a:t>0.1</a:t>
            </a:r>
            <a:r>
              <a:rPr lang="fi-FI" dirty="0"/>
              <a:t>, </a:t>
            </a:r>
            <a:r>
              <a:rPr lang="fi-FI" dirty="0" smtClean="0"/>
              <a:t>1.0, 10.0}</a:t>
            </a:r>
            <a:endParaRPr lang="is-IS" dirty="0" smtClean="0"/>
          </a:p>
          <a:p>
            <a:pPr lvl="1"/>
            <a:r>
              <a:rPr lang="is-IS" dirty="0" smtClean="0"/>
              <a:t>5 values for RBF of γ </a:t>
            </a:r>
            <a:r>
              <a:rPr lang="fi-FI" dirty="0"/>
              <a:t>∈ </a:t>
            </a:r>
            <a:r>
              <a:rPr lang="fi-FI" dirty="0" smtClean="0"/>
              <a:t>{0.0001</a:t>
            </a:r>
            <a:r>
              <a:rPr lang="fi-FI" dirty="0"/>
              <a:t>, </a:t>
            </a:r>
            <a:r>
              <a:rPr lang="fi-FI" dirty="0" smtClean="0"/>
              <a:t>0.001</a:t>
            </a:r>
            <a:r>
              <a:rPr lang="fi-FI" dirty="0"/>
              <a:t>, </a:t>
            </a:r>
            <a:r>
              <a:rPr lang="fi-FI" dirty="0" smtClean="0"/>
              <a:t>0.01</a:t>
            </a:r>
            <a:r>
              <a:rPr lang="fi-FI" dirty="0"/>
              <a:t>, </a:t>
            </a:r>
            <a:r>
              <a:rPr lang="fi-FI" dirty="0" smtClean="0"/>
              <a:t>0.1</a:t>
            </a:r>
            <a:r>
              <a:rPr lang="fi-FI" dirty="0"/>
              <a:t>, </a:t>
            </a:r>
            <a:r>
              <a:rPr lang="fi-FI" dirty="0" smtClean="0"/>
              <a:t>1.0}</a:t>
            </a:r>
          </a:p>
          <a:p>
            <a:pPr lvl="1"/>
            <a:r>
              <a:rPr lang="en-US" dirty="0" smtClean="0"/>
              <a:t>5-fold cross-validation </a:t>
            </a:r>
          </a:p>
          <a:p>
            <a:pPr lvl="1"/>
            <a:r>
              <a:rPr lang="en-US" dirty="0" smtClean="0"/>
              <a:t>60 % training, 20% development, 20% testing </a:t>
            </a:r>
          </a:p>
          <a:p>
            <a:pPr marL="0" indent="0">
              <a:buNone/>
            </a:pPr>
            <a:r>
              <a:rPr lang="en-US" dirty="0" smtClean="0">
                <a:solidFill>
                  <a:schemeClr val="tx1"/>
                </a:solidFill>
              </a:rPr>
              <a:t>In all it’s </a:t>
            </a:r>
            <a:r>
              <a:rPr lang="is-IS" dirty="0">
                <a:solidFill>
                  <a:schemeClr val="tx1"/>
                </a:solidFill>
              </a:rPr>
              <a:t>(</a:t>
            </a:r>
            <a:r>
              <a:rPr lang="is-IS" dirty="0" smtClean="0">
                <a:solidFill>
                  <a:schemeClr val="tx1"/>
                </a:solidFill>
              </a:rPr>
              <a:t>24*2)*((4*5)+(4))</a:t>
            </a:r>
            <a:r>
              <a:rPr lang="en-US" dirty="0" smtClean="0">
                <a:solidFill>
                  <a:schemeClr val="tx1"/>
                </a:solidFill>
              </a:rPr>
              <a:t> = 1,152 SVMs tested on 5 folds each!</a:t>
            </a:r>
            <a:endParaRPr lang="en-US" dirty="0">
              <a:solidFill>
                <a:schemeClr val="tx1"/>
              </a:solidFill>
            </a:endParaRPr>
          </a:p>
        </p:txBody>
      </p:sp>
      <p:sp>
        <p:nvSpPr>
          <p:cNvPr id="3" name="Title 2"/>
          <p:cNvSpPr>
            <a:spLocks noGrp="1"/>
          </p:cNvSpPr>
          <p:nvPr>
            <p:ph type="title"/>
          </p:nvPr>
        </p:nvSpPr>
        <p:spPr/>
        <p:txBody>
          <a:bodyPr/>
          <a:lstStyle/>
          <a:p>
            <a:r>
              <a:rPr lang="en-US" dirty="0" smtClean="0"/>
              <a:t>SVM’s Training </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35</a:t>
            </a:fld>
            <a:endParaRPr lang="en-US"/>
          </a:p>
        </p:txBody>
      </p:sp>
    </p:spTree>
    <p:extLst>
      <p:ext uri="{BB962C8B-B14F-4D97-AF65-F5344CB8AC3E}">
        <p14:creationId xmlns:p14="http://schemas.microsoft.com/office/powerpoint/2010/main" val="29688087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57120" y="1600200"/>
            <a:ext cx="8312625" cy="4894441"/>
          </a:xfrm>
        </p:spPr>
        <p:txBody>
          <a:bodyPr>
            <a:normAutofit fontScale="92500" lnSpcReduction="10000"/>
          </a:bodyPr>
          <a:lstStyle/>
          <a:p>
            <a:pPr defTabSz="914400">
              <a:spcBef>
                <a:spcPts val="0"/>
              </a:spcBef>
              <a:buClrTx/>
              <a:buSzTx/>
            </a:pPr>
            <a:r>
              <a:rPr lang="en-US" dirty="0" smtClean="0">
                <a:solidFill>
                  <a:schemeClr val="tx1"/>
                </a:solidFill>
              </a:rPr>
              <a:t>5-fold cross-validation</a:t>
            </a:r>
          </a:p>
          <a:p>
            <a:pPr defTabSz="914400">
              <a:spcBef>
                <a:spcPts val="0"/>
              </a:spcBef>
              <a:buClrTx/>
              <a:buSzTx/>
            </a:pPr>
            <a:r>
              <a:rPr lang="en-US" dirty="0" smtClean="0">
                <a:solidFill>
                  <a:schemeClr val="tx1"/>
                </a:solidFill>
              </a:rPr>
              <a:t>On Vendor produces Product relationship</a:t>
            </a:r>
          </a:p>
          <a:p>
            <a:pPr defTabSz="914400">
              <a:spcBef>
                <a:spcPts val="0"/>
              </a:spcBef>
              <a:buClrTx/>
              <a:buSzTx/>
            </a:pPr>
            <a:r>
              <a:rPr lang="en-US" dirty="0" smtClean="0">
                <a:solidFill>
                  <a:schemeClr val="tx1"/>
                </a:solidFill>
              </a:rPr>
              <a:t>256 examples from ~100 documents</a:t>
            </a:r>
          </a:p>
          <a:p>
            <a:pPr defTabSz="914400">
              <a:spcBef>
                <a:spcPts val="0"/>
              </a:spcBef>
              <a:buClrTx/>
              <a:buSzTx/>
            </a:pPr>
            <a:r>
              <a:rPr lang="en-US" dirty="0" smtClean="0">
                <a:solidFill>
                  <a:schemeClr val="tx1"/>
                </a:solidFill>
              </a:rPr>
              <a:t>Baseline:</a:t>
            </a:r>
            <a:endParaRPr lang="en-US" dirty="0" smtClean="0">
              <a:solidFill>
                <a:schemeClr val="tx1">
                  <a:lumMod val="50000"/>
                  <a:lumOff val="50000"/>
                </a:schemeClr>
              </a:solidFill>
            </a:endParaRPr>
          </a:p>
          <a:p>
            <a:pPr lvl="1" defTabSz="914400">
              <a:spcBef>
                <a:spcPts val="0"/>
              </a:spcBef>
              <a:buSzTx/>
            </a:pPr>
            <a:r>
              <a:rPr lang="en-US" dirty="0" smtClean="0"/>
              <a:t>Uses context </a:t>
            </a:r>
            <a:r>
              <a:rPr lang="en-US" dirty="0"/>
              <a:t>lemma </a:t>
            </a:r>
            <a:r>
              <a:rPr lang="en-US" dirty="0" smtClean="0"/>
              <a:t>n-grams, syntactic parse tree paths</a:t>
            </a:r>
          </a:p>
          <a:p>
            <a:pPr lvl="1" defTabSz="914400">
              <a:spcBef>
                <a:spcPts val="0"/>
              </a:spcBef>
              <a:buSzTx/>
            </a:pPr>
            <a:r>
              <a:rPr lang="en-US" dirty="0" smtClean="0"/>
              <a:t>Precision: 0.369    Recall: 0.532    </a:t>
            </a:r>
            <a:r>
              <a:rPr lang="en-US" b="1" dirty="0" smtClean="0">
                <a:solidFill>
                  <a:schemeClr val="tx1"/>
                </a:solidFill>
              </a:rPr>
              <a:t>F-score: 0.436</a:t>
            </a:r>
          </a:p>
          <a:p>
            <a:pPr defTabSz="914400">
              <a:spcBef>
                <a:spcPts val="0"/>
              </a:spcBef>
              <a:buClrTx/>
              <a:buSzTx/>
            </a:pPr>
            <a:r>
              <a:rPr lang="en-US" dirty="0" smtClean="0">
                <a:solidFill>
                  <a:schemeClr val="tx1"/>
                </a:solidFill>
              </a:rPr>
              <a:t>Complete:</a:t>
            </a:r>
            <a:endParaRPr lang="en-US" dirty="0">
              <a:solidFill>
                <a:schemeClr val="tx1">
                  <a:lumMod val="50000"/>
                  <a:lumOff val="50000"/>
                </a:schemeClr>
              </a:solidFill>
            </a:endParaRPr>
          </a:p>
          <a:p>
            <a:pPr lvl="1" defTabSz="914400">
              <a:spcBef>
                <a:spcPts val="0"/>
              </a:spcBef>
              <a:buSzTx/>
            </a:pPr>
            <a:r>
              <a:rPr lang="en-US" dirty="0" smtClean="0"/>
              <a:t>Uses all feature types</a:t>
            </a:r>
          </a:p>
          <a:p>
            <a:pPr lvl="1" defTabSz="914400">
              <a:spcBef>
                <a:spcPts val="0"/>
              </a:spcBef>
              <a:buSzTx/>
            </a:pPr>
            <a:r>
              <a:rPr lang="en-US" dirty="0" smtClean="0"/>
              <a:t>Precision: 0.391    Recall: 0.660    </a:t>
            </a:r>
            <a:r>
              <a:rPr lang="en-US" b="1" dirty="0" smtClean="0">
                <a:solidFill>
                  <a:schemeClr val="tx1"/>
                </a:solidFill>
              </a:rPr>
              <a:t>F-score: 0.491</a:t>
            </a:r>
          </a:p>
          <a:p>
            <a:pPr defTabSz="914400">
              <a:spcBef>
                <a:spcPts val="0"/>
              </a:spcBef>
              <a:buSzTx/>
            </a:pPr>
            <a:r>
              <a:rPr lang="en-US" dirty="0" smtClean="0">
                <a:solidFill>
                  <a:schemeClr val="tx1"/>
                </a:solidFill>
              </a:rPr>
              <a:t>10% relative error reduction in f-score</a:t>
            </a:r>
          </a:p>
          <a:p>
            <a:pPr defTabSz="914400">
              <a:spcBef>
                <a:spcPts val="0"/>
              </a:spcBef>
              <a:buSzTx/>
            </a:pPr>
            <a:r>
              <a:rPr lang="en-US" dirty="0" smtClean="0">
                <a:solidFill>
                  <a:schemeClr val="tx1"/>
                </a:solidFill>
              </a:rPr>
              <a:t>Performance should improve with more training data.</a:t>
            </a:r>
          </a:p>
          <a:p>
            <a:pPr lvl="1" defTabSz="914400">
              <a:spcBef>
                <a:spcPts val="0"/>
              </a:spcBef>
              <a:buSzTx/>
            </a:pPr>
            <a:r>
              <a:rPr lang="en-US" dirty="0" smtClean="0"/>
              <a:t>Too many ways to express relationships to capture with this few examples</a:t>
            </a:r>
          </a:p>
          <a:p>
            <a:pPr lvl="1" defTabSz="914400">
              <a:spcBef>
                <a:spcPts val="0"/>
              </a:spcBef>
              <a:buSzTx/>
            </a:pPr>
            <a:r>
              <a:rPr lang="en-US" dirty="0" smtClean="0"/>
              <a:t>Should have ~100,000 documents</a:t>
            </a:r>
          </a:p>
          <a:p>
            <a:pPr defTabSz="914400">
              <a:spcBef>
                <a:spcPts val="0"/>
              </a:spcBef>
              <a:buSzTx/>
            </a:pPr>
            <a:endParaRPr lang="en-US" dirty="0" smtClean="0">
              <a:solidFill>
                <a:schemeClr val="tx1"/>
              </a:solidFill>
            </a:endParaRPr>
          </a:p>
        </p:txBody>
      </p:sp>
      <p:sp>
        <p:nvSpPr>
          <p:cNvPr id="3" name="Title 2"/>
          <p:cNvSpPr>
            <a:spLocks noGrp="1"/>
          </p:cNvSpPr>
          <p:nvPr>
            <p:ph type="title"/>
          </p:nvPr>
        </p:nvSpPr>
        <p:spPr/>
        <p:txBody>
          <a:bodyPr/>
          <a:lstStyle/>
          <a:p>
            <a:r>
              <a:rPr lang="en-US" dirty="0" smtClean="0"/>
              <a:t>Evaluation</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36</a:t>
            </a:fld>
            <a:endParaRPr lang="en-US"/>
          </a:p>
        </p:txBody>
      </p:sp>
    </p:spTree>
    <p:extLst>
      <p:ext uri="{BB962C8B-B14F-4D97-AF65-F5344CB8AC3E}">
        <p14:creationId xmlns:p14="http://schemas.microsoft.com/office/powerpoint/2010/main" val="23044518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57120" y="1600200"/>
            <a:ext cx="8312625" cy="4894441"/>
          </a:xfrm>
        </p:spPr>
        <p:txBody>
          <a:bodyPr>
            <a:normAutofit lnSpcReduction="10000"/>
          </a:bodyPr>
          <a:lstStyle/>
          <a:p>
            <a:r>
              <a:rPr lang="en-US" dirty="0">
                <a:solidFill>
                  <a:schemeClr val="tx1"/>
                </a:solidFill>
              </a:rPr>
              <a:t>Feature selection</a:t>
            </a:r>
          </a:p>
          <a:p>
            <a:r>
              <a:rPr lang="en-US" dirty="0">
                <a:solidFill>
                  <a:schemeClr val="tx1"/>
                </a:solidFill>
              </a:rPr>
              <a:t>Twitter </a:t>
            </a:r>
            <a:r>
              <a:rPr lang="en-US" dirty="0" smtClean="0">
                <a:solidFill>
                  <a:schemeClr val="tx1"/>
                </a:solidFill>
              </a:rPr>
              <a:t>feeds</a:t>
            </a:r>
          </a:p>
          <a:p>
            <a:r>
              <a:rPr lang="en-US" dirty="0" smtClean="0">
                <a:solidFill>
                  <a:schemeClr val="tx1"/>
                </a:solidFill>
              </a:rPr>
              <a:t>Probabilistic predictions</a:t>
            </a:r>
          </a:p>
          <a:p>
            <a:r>
              <a:rPr lang="en-US" dirty="0" smtClean="0">
                <a:solidFill>
                  <a:schemeClr val="tx1"/>
                </a:solidFill>
              </a:rPr>
              <a:t>Fix document processing pipeline</a:t>
            </a:r>
          </a:p>
          <a:p>
            <a:r>
              <a:rPr lang="en-US" dirty="0" smtClean="0">
                <a:solidFill>
                  <a:schemeClr val="tx1"/>
                </a:solidFill>
              </a:rPr>
              <a:t>Expectation maximization</a:t>
            </a:r>
          </a:p>
          <a:p>
            <a:r>
              <a:rPr lang="en-US" dirty="0" smtClean="0">
                <a:solidFill>
                  <a:schemeClr val="tx1"/>
                </a:solidFill>
              </a:rPr>
              <a:t>New example-labeling heuristics</a:t>
            </a:r>
            <a:endParaRPr lang="en-US" dirty="0">
              <a:solidFill>
                <a:schemeClr val="tx1"/>
              </a:solidFill>
            </a:endParaRPr>
          </a:p>
          <a:p>
            <a:r>
              <a:rPr lang="en-US" dirty="0" err="1">
                <a:solidFill>
                  <a:schemeClr val="tx1"/>
                </a:solidFill>
              </a:rPr>
              <a:t>Coreference</a:t>
            </a:r>
            <a:endParaRPr lang="en-US" dirty="0">
              <a:solidFill>
                <a:schemeClr val="tx1"/>
              </a:solidFill>
            </a:endParaRPr>
          </a:p>
          <a:p>
            <a:r>
              <a:rPr lang="en-US" dirty="0">
                <a:solidFill>
                  <a:schemeClr val="tx1"/>
                </a:solidFill>
              </a:rPr>
              <a:t>Semantic parsing</a:t>
            </a:r>
          </a:p>
          <a:p>
            <a:r>
              <a:rPr lang="en-US" dirty="0">
                <a:solidFill>
                  <a:schemeClr val="tx1"/>
                </a:solidFill>
              </a:rPr>
              <a:t>Penn discourse treebank </a:t>
            </a:r>
            <a:r>
              <a:rPr lang="en-US" dirty="0" smtClean="0">
                <a:solidFill>
                  <a:schemeClr val="tx1"/>
                </a:solidFill>
              </a:rPr>
              <a:t>relations</a:t>
            </a:r>
          </a:p>
          <a:p>
            <a:r>
              <a:rPr lang="en-US" dirty="0" smtClean="0">
                <a:solidFill>
                  <a:schemeClr val="tx1"/>
                </a:solidFill>
              </a:rPr>
              <a:t>Conflict Resolution</a:t>
            </a:r>
            <a:endParaRPr lang="en-US" dirty="0">
              <a:solidFill>
                <a:schemeClr val="tx1"/>
              </a:solidFill>
            </a:endParaRPr>
          </a:p>
        </p:txBody>
      </p:sp>
      <p:sp>
        <p:nvSpPr>
          <p:cNvPr id="3" name="Title 2"/>
          <p:cNvSpPr>
            <a:spLocks noGrp="1"/>
          </p:cNvSpPr>
          <p:nvPr>
            <p:ph type="title"/>
          </p:nvPr>
        </p:nvSpPr>
        <p:spPr/>
        <p:txBody>
          <a:bodyPr/>
          <a:lstStyle/>
          <a:p>
            <a:r>
              <a:rPr lang="en-US" dirty="0" smtClean="0"/>
              <a:t>Future Improvements?</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37</a:t>
            </a:fld>
            <a:endParaRPr lang="en-US"/>
          </a:p>
        </p:txBody>
      </p:sp>
    </p:spTree>
    <p:extLst>
      <p:ext uri="{BB962C8B-B14F-4D97-AF65-F5344CB8AC3E}">
        <p14:creationId xmlns:p14="http://schemas.microsoft.com/office/powerpoint/2010/main" val="19302564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57120" y="1600200"/>
            <a:ext cx="8312625" cy="4894441"/>
          </a:xfrm>
        </p:spPr>
        <p:txBody>
          <a:bodyPr>
            <a:normAutofit/>
          </a:bodyPr>
          <a:lstStyle/>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pPr marL="0" indent="0">
              <a:buNone/>
            </a:pPr>
            <a:r>
              <a:rPr lang="en-US" dirty="0" smtClean="0">
                <a:solidFill>
                  <a:schemeClr val="tx1"/>
                </a:solidFill>
              </a:rPr>
              <a:t>Thank you for coming.</a:t>
            </a:r>
          </a:p>
          <a:p>
            <a:pPr marL="0" indent="0">
              <a:buNone/>
            </a:pPr>
            <a:endParaRPr lang="en-US" dirty="0" smtClean="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r>
              <a:rPr lang="en-US" dirty="0" smtClean="0">
                <a:solidFill>
                  <a:schemeClr val="tx1"/>
                </a:solidFill>
              </a:rPr>
              <a:t>Isaac Persing</a:t>
            </a:r>
          </a:p>
          <a:p>
            <a:pPr marL="0" indent="0">
              <a:buNone/>
            </a:pPr>
            <a:r>
              <a:rPr lang="en-US" dirty="0" err="1" smtClean="0">
                <a:solidFill>
                  <a:schemeClr val="tx1"/>
                </a:solidFill>
              </a:rPr>
              <a:t>persingq@hlt.utdallas.edu</a:t>
            </a:r>
            <a:endParaRPr lang="en-US" dirty="0">
              <a:solidFill>
                <a:schemeClr val="tx1"/>
              </a:solidFill>
            </a:endParaRPr>
          </a:p>
        </p:txBody>
      </p:sp>
      <p:sp>
        <p:nvSpPr>
          <p:cNvPr id="3" name="Title 2"/>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38</a:t>
            </a:fld>
            <a:endParaRPr lang="en-US"/>
          </a:p>
        </p:txBody>
      </p:sp>
    </p:spTree>
    <p:extLst>
      <p:ext uri="{BB962C8B-B14F-4D97-AF65-F5344CB8AC3E}">
        <p14:creationId xmlns:p14="http://schemas.microsoft.com/office/powerpoint/2010/main" val="1168948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71500" y="1600201"/>
            <a:ext cx="7772400" cy="4214812"/>
          </a:xfrm>
        </p:spPr>
        <p:txBody>
          <a:bodyPr>
            <a:normAutofit/>
          </a:bodyPr>
          <a:lstStyle/>
          <a:p>
            <a:r>
              <a:rPr lang="en-US" dirty="0" smtClean="0"/>
              <a:t>Goal: Provide situational awareness for understanding (and protecting) a computer network</a:t>
            </a:r>
          </a:p>
          <a:p>
            <a:r>
              <a:rPr lang="en-US" dirty="0" smtClean="0"/>
              <a:t>Need: Data is diverse in nature and location, and therefore time-consuming to find and digest</a:t>
            </a:r>
          </a:p>
          <a:p>
            <a:r>
              <a:rPr lang="en-US" dirty="0" smtClean="0"/>
              <a:t>Means: Collect, correlate, and make accessible diverse data to enable decision making</a:t>
            </a:r>
            <a:endParaRPr lang="en-US" dirty="0"/>
          </a:p>
        </p:txBody>
      </p:sp>
      <p:sp>
        <p:nvSpPr>
          <p:cNvPr id="3" name="Title 2"/>
          <p:cNvSpPr>
            <a:spLocks noGrp="1"/>
          </p:cNvSpPr>
          <p:nvPr>
            <p:ph type="title"/>
          </p:nvPr>
        </p:nvSpPr>
        <p:spPr/>
        <p:txBody>
          <a:bodyPr/>
          <a:lstStyle/>
          <a:p>
            <a:r>
              <a:rPr lang="en-US" dirty="0" smtClean="0"/>
              <a:t>Stucco: Project Overview</a:t>
            </a:r>
            <a:endParaRPr lang="en-US" dirty="0"/>
          </a:p>
        </p:txBody>
      </p:sp>
      <p:sp>
        <p:nvSpPr>
          <p:cNvPr id="5" name="Slide Number Placeholder 4"/>
          <p:cNvSpPr>
            <a:spLocks noGrp="1"/>
          </p:cNvSpPr>
          <p:nvPr>
            <p:ph type="sldNum" sz="quarter" idx="12"/>
          </p:nvPr>
        </p:nvSpPr>
        <p:spPr/>
        <p:txBody>
          <a:bodyPr/>
          <a:lstStyle/>
          <a:p>
            <a:fld id="{27A816F8-0088-644E-BE74-38BEAB893A5F}" type="slidenum">
              <a:rPr lang="en-US" smtClean="0"/>
              <a:pPr/>
              <a:t>4</a:t>
            </a:fld>
            <a:endParaRPr lang="en-US"/>
          </a:p>
        </p:txBody>
      </p:sp>
    </p:spTree>
    <p:extLst>
      <p:ext uri="{BB962C8B-B14F-4D97-AF65-F5344CB8AC3E}">
        <p14:creationId xmlns:p14="http://schemas.microsoft.com/office/powerpoint/2010/main" val="993141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numCol="2">
            <a:normAutofit/>
          </a:bodyPr>
          <a:lstStyle/>
          <a:p>
            <a:r>
              <a:rPr lang="en-US" dirty="0" smtClean="0">
                <a:solidFill>
                  <a:schemeClr val="tx1"/>
                </a:solidFill>
              </a:rPr>
              <a:t>Endogenous Data</a:t>
            </a:r>
            <a:endParaRPr lang="en-US" dirty="0">
              <a:solidFill>
                <a:schemeClr val="tx1"/>
              </a:solidFill>
            </a:endParaRPr>
          </a:p>
          <a:p>
            <a:pPr lvl="1"/>
            <a:r>
              <a:rPr lang="en-US" dirty="0" smtClean="0"/>
              <a:t>Software (internal </a:t>
            </a:r>
            <a:r>
              <a:rPr lang="en-US" dirty="0" err="1" smtClean="0"/>
              <a:t>config</a:t>
            </a:r>
            <a:r>
              <a:rPr lang="en-US" dirty="0" smtClean="0"/>
              <a:t>. + CPE)</a:t>
            </a:r>
          </a:p>
          <a:p>
            <a:pPr lvl="1"/>
            <a:r>
              <a:rPr lang="en-US" dirty="0" smtClean="0"/>
              <a:t>Hardware (internal </a:t>
            </a:r>
            <a:r>
              <a:rPr lang="en-US" dirty="0" err="1" smtClean="0"/>
              <a:t>config</a:t>
            </a:r>
            <a:r>
              <a:rPr lang="en-US" dirty="0" smtClean="0"/>
              <a:t>)</a:t>
            </a:r>
          </a:p>
          <a:p>
            <a:pPr lvl="1"/>
            <a:r>
              <a:rPr lang="en-US" dirty="0" smtClean="0"/>
              <a:t>Flows (Hone, Argus)</a:t>
            </a:r>
          </a:p>
          <a:p>
            <a:pPr lvl="1"/>
            <a:r>
              <a:rPr lang="en-US" dirty="0" smtClean="0"/>
              <a:t>Firewall logs</a:t>
            </a:r>
          </a:p>
          <a:p>
            <a:pPr lvl="1"/>
            <a:r>
              <a:rPr lang="en-US" dirty="0" smtClean="0"/>
              <a:t>Snort alerts</a:t>
            </a:r>
          </a:p>
          <a:p>
            <a:pPr lvl="1"/>
            <a:r>
              <a:rPr lang="en-US" dirty="0" smtClean="0"/>
              <a:t>Authorization logs</a:t>
            </a:r>
          </a:p>
          <a:p>
            <a:endParaRPr lang="en-US" dirty="0"/>
          </a:p>
          <a:p>
            <a:r>
              <a:rPr lang="en-US" dirty="0" smtClean="0">
                <a:solidFill>
                  <a:schemeClr val="tx1"/>
                </a:solidFill>
              </a:rPr>
              <a:t>Exogenous Data</a:t>
            </a:r>
          </a:p>
          <a:p>
            <a:pPr lvl="1"/>
            <a:r>
              <a:rPr lang="en-US" dirty="0" smtClean="0"/>
              <a:t>Malware</a:t>
            </a:r>
          </a:p>
          <a:p>
            <a:pPr lvl="1"/>
            <a:r>
              <a:rPr lang="en-US" dirty="0" smtClean="0"/>
              <a:t>Exploits (</a:t>
            </a:r>
            <a:r>
              <a:rPr lang="en-US" dirty="0" err="1" smtClean="0"/>
              <a:t>Metasploit</a:t>
            </a:r>
            <a:r>
              <a:rPr lang="en-US" dirty="0" smtClean="0"/>
              <a:t>)</a:t>
            </a:r>
          </a:p>
          <a:p>
            <a:pPr lvl="1"/>
            <a:r>
              <a:rPr lang="en-US" dirty="0" smtClean="0"/>
              <a:t>Vulnerabilities (NVD, CVE)</a:t>
            </a:r>
          </a:p>
          <a:p>
            <a:pPr lvl="1"/>
            <a:r>
              <a:rPr lang="en-US" dirty="0" smtClean="0"/>
              <a:t>Geographic IP address (</a:t>
            </a:r>
            <a:r>
              <a:rPr lang="en-US" dirty="0" err="1" smtClean="0"/>
              <a:t>GeoIP</a:t>
            </a:r>
            <a:r>
              <a:rPr lang="en-US" dirty="0" smtClean="0"/>
              <a:t>)</a:t>
            </a:r>
          </a:p>
          <a:p>
            <a:pPr lvl="1"/>
            <a:r>
              <a:rPr lang="en-US" dirty="0" smtClean="0"/>
              <a:t>Blacklists</a:t>
            </a:r>
          </a:p>
          <a:p>
            <a:pPr lvl="1"/>
            <a:r>
              <a:rPr lang="en-US" b="1" dirty="0">
                <a:solidFill>
                  <a:schemeClr val="tx1"/>
                </a:solidFill>
              </a:rPr>
              <a:t>U</a:t>
            </a:r>
            <a:r>
              <a:rPr lang="en-US" b="1" dirty="0" smtClean="0">
                <a:solidFill>
                  <a:schemeClr val="tx1"/>
                </a:solidFill>
              </a:rPr>
              <a:t>nstructured text</a:t>
            </a:r>
            <a:endParaRPr lang="en-US" b="1" dirty="0">
              <a:solidFill>
                <a:schemeClr val="tx1"/>
              </a:solidFill>
            </a:endParaRPr>
          </a:p>
        </p:txBody>
      </p:sp>
      <p:sp>
        <p:nvSpPr>
          <p:cNvPr id="2" name="Title 1"/>
          <p:cNvSpPr>
            <a:spLocks noGrp="1"/>
          </p:cNvSpPr>
          <p:nvPr>
            <p:ph type="title"/>
          </p:nvPr>
        </p:nvSpPr>
        <p:spPr/>
        <p:txBody>
          <a:bodyPr/>
          <a:lstStyle/>
          <a:p>
            <a:r>
              <a:rPr lang="en-US" dirty="0" smtClean="0"/>
              <a:t>Sample of Data Sources</a:t>
            </a:r>
            <a:endParaRPr lang="en-US" dirty="0"/>
          </a:p>
        </p:txBody>
      </p:sp>
      <p:sp>
        <p:nvSpPr>
          <p:cNvPr id="5" name="Slide Number Placeholder 4"/>
          <p:cNvSpPr>
            <a:spLocks noGrp="1"/>
          </p:cNvSpPr>
          <p:nvPr>
            <p:ph type="sldNum" sz="quarter" idx="12"/>
          </p:nvPr>
        </p:nvSpPr>
        <p:spPr/>
        <p:txBody>
          <a:bodyPr/>
          <a:lstStyle/>
          <a:p>
            <a:fld id="{4B6D4E0D-08D0-2444-94EB-8D1FA7E83E0F}" type="slidenum">
              <a:rPr lang="en-US" smtClean="0"/>
              <a:pPr/>
              <a:t>5</a:t>
            </a:fld>
            <a:endParaRPr lang="en-US"/>
          </a:p>
        </p:txBody>
      </p:sp>
    </p:spTree>
    <p:extLst>
      <p:ext uri="{BB962C8B-B14F-4D97-AF65-F5344CB8AC3E}">
        <p14:creationId xmlns:p14="http://schemas.microsoft.com/office/powerpoint/2010/main" val="1537128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571500" y="1600201"/>
            <a:ext cx="8115300" cy="5121274"/>
          </a:xfrm>
        </p:spPr>
        <p:txBody>
          <a:bodyPr numCol="1">
            <a:normAutofit lnSpcReduction="10000"/>
          </a:bodyPr>
          <a:lstStyle/>
          <a:p>
            <a:r>
              <a:rPr lang="en-US" b="1" dirty="0" smtClean="0">
                <a:solidFill>
                  <a:schemeClr val="tx1"/>
                </a:solidFill>
              </a:rPr>
              <a:t>Want to automatically identify and extract important information from text</a:t>
            </a:r>
          </a:p>
          <a:p>
            <a:r>
              <a:rPr lang="en-US" b="1" dirty="0" smtClean="0">
                <a:solidFill>
                  <a:schemeClr val="tx1"/>
                </a:solidFill>
              </a:rPr>
              <a:t>Compelling example:</a:t>
            </a: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pPr marL="0" indent="0">
              <a:buNone/>
            </a:pPr>
            <a:endParaRPr lang="en-US" sz="1100" dirty="0" smtClean="0"/>
          </a:p>
          <a:p>
            <a:pPr marL="0" indent="0">
              <a:buNone/>
            </a:pPr>
            <a:endParaRPr lang="en-US" sz="1100" dirty="0"/>
          </a:p>
          <a:p>
            <a:pPr marL="0" indent="0">
              <a:buNone/>
            </a:pPr>
            <a:endParaRPr lang="en-US" sz="1100" dirty="0" smtClean="0"/>
          </a:p>
          <a:p>
            <a:pPr marL="0" indent="0">
              <a:buNone/>
            </a:pPr>
            <a:r>
              <a:rPr lang="en-US" sz="1200" dirty="0" smtClean="0">
                <a:solidFill>
                  <a:schemeClr val="tx1">
                    <a:lumMod val="50000"/>
                    <a:lumOff val="50000"/>
                  </a:schemeClr>
                </a:solidFill>
              </a:rPr>
              <a:t>Image Credit: McNeil </a:t>
            </a:r>
            <a:r>
              <a:rPr lang="en-US" sz="1200" dirty="0">
                <a:solidFill>
                  <a:schemeClr val="tx1">
                    <a:lumMod val="50000"/>
                    <a:lumOff val="50000"/>
                  </a:schemeClr>
                </a:solidFill>
              </a:rPr>
              <a:t>et al. </a:t>
            </a:r>
            <a:r>
              <a:rPr lang="en-US" sz="1200" dirty="0" smtClean="0">
                <a:solidFill>
                  <a:schemeClr val="tx1">
                    <a:lumMod val="50000"/>
                    <a:lumOff val="50000"/>
                  </a:schemeClr>
                </a:solidFill>
              </a:rPr>
              <a:t>“PACE</a:t>
            </a:r>
            <a:r>
              <a:rPr lang="en-US" sz="1200" dirty="0">
                <a:solidFill>
                  <a:schemeClr val="tx1">
                    <a:lumMod val="50000"/>
                    <a:lumOff val="50000"/>
                  </a:schemeClr>
                </a:solidFill>
              </a:rPr>
              <a:t>: Pattern accurate computationally efficient bootstrapping for timely discovery of cyber-security </a:t>
            </a:r>
            <a:r>
              <a:rPr lang="en-US" sz="1200" dirty="0" smtClean="0">
                <a:solidFill>
                  <a:schemeClr val="tx1">
                    <a:lumMod val="50000"/>
                    <a:lumOff val="50000"/>
                  </a:schemeClr>
                </a:solidFill>
              </a:rPr>
              <a:t>concepts.” </a:t>
            </a:r>
            <a:r>
              <a:rPr lang="en-US" sz="1200" dirty="0">
                <a:solidFill>
                  <a:schemeClr val="tx1">
                    <a:lumMod val="50000"/>
                    <a:lumOff val="50000"/>
                  </a:schemeClr>
                </a:solidFill>
              </a:rPr>
              <a:t>ICMLA 2013.</a:t>
            </a:r>
            <a:endParaRPr lang="en-US" sz="1200" b="1" dirty="0">
              <a:solidFill>
                <a:schemeClr val="tx1">
                  <a:lumMod val="50000"/>
                  <a:lumOff val="50000"/>
                </a:schemeClr>
              </a:solidFill>
            </a:endParaRPr>
          </a:p>
        </p:txBody>
      </p:sp>
      <p:sp>
        <p:nvSpPr>
          <p:cNvPr id="2" name="Title 1"/>
          <p:cNvSpPr>
            <a:spLocks noGrp="1"/>
          </p:cNvSpPr>
          <p:nvPr>
            <p:ph type="title"/>
          </p:nvPr>
        </p:nvSpPr>
        <p:spPr/>
        <p:txBody>
          <a:bodyPr>
            <a:normAutofit/>
          </a:bodyPr>
          <a:lstStyle/>
          <a:p>
            <a:r>
              <a:rPr lang="en-US" sz="3200" dirty="0" smtClean="0"/>
              <a:t>Enter Natural Language Processing</a:t>
            </a:r>
            <a:endParaRPr lang="en-US" sz="3200" dirty="0"/>
          </a:p>
        </p:txBody>
      </p:sp>
      <p:sp>
        <p:nvSpPr>
          <p:cNvPr id="5" name="Slide Number Placeholder 4"/>
          <p:cNvSpPr>
            <a:spLocks noGrp="1"/>
          </p:cNvSpPr>
          <p:nvPr>
            <p:ph type="sldNum" sz="quarter" idx="12"/>
          </p:nvPr>
        </p:nvSpPr>
        <p:spPr/>
        <p:txBody>
          <a:bodyPr/>
          <a:lstStyle/>
          <a:p>
            <a:fld id="{4B6D4E0D-08D0-2444-94EB-8D1FA7E83E0F}" type="slidenum">
              <a:rPr lang="en-US" smtClean="0"/>
              <a:pPr/>
              <a:t>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217" y="3277984"/>
            <a:ext cx="6724601" cy="2895803"/>
          </a:xfrm>
          <a:prstGeom prst="rect">
            <a:avLst/>
          </a:prstGeom>
        </p:spPr>
      </p:pic>
    </p:spTree>
    <p:extLst>
      <p:ext uri="{BB962C8B-B14F-4D97-AF65-F5344CB8AC3E}">
        <p14:creationId xmlns:p14="http://schemas.microsoft.com/office/powerpoint/2010/main" val="258536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71500" y="1600200"/>
            <a:ext cx="5530362" cy="4525963"/>
          </a:xfrm>
        </p:spPr>
        <p:txBody>
          <a:bodyPr>
            <a:normAutofit fontScale="92500" lnSpcReduction="10000"/>
          </a:bodyPr>
          <a:lstStyle/>
          <a:p>
            <a:pPr marL="514350" indent="-514350">
              <a:buFont typeface="+mj-lt"/>
              <a:buAutoNum type="arabicPeriod"/>
            </a:pPr>
            <a:r>
              <a:rPr lang="en-US" dirty="0" smtClean="0">
                <a:solidFill>
                  <a:schemeClr val="tx1"/>
                </a:solidFill>
              </a:rPr>
              <a:t>Continuously collect data from enterprise and open sources</a:t>
            </a:r>
          </a:p>
          <a:p>
            <a:pPr marL="514350" indent="-514350">
              <a:buFont typeface="+mj-lt"/>
              <a:buAutoNum type="arabicPeriod"/>
            </a:pPr>
            <a:r>
              <a:rPr lang="en-US" dirty="0" smtClean="0">
                <a:solidFill>
                  <a:schemeClr val="tx1"/>
                </a:solidFill>
              </a:rPr>
              <a:t>Extract domain information from structured (e.g. STIX) and </a:t>
            </a:r>
            <a:r>
              <a:rPr lang="en-US" b="1" dirty="0" smtClean="0">
                <a:solidFill>
                  <a:schemeClr val="tx1"/>
                </a:solidFill>
              </a:rPr>
              <a:t>unstructured</a:t>
            </a:r>
            <a:r>
              <a:rPr lang="en-US" dirty="0" smtClean="0">
                <a:solidFill>
                  <a:schemeClr val="tx1"/>
                </a:solidFill>
              </a:rPr>
              <a:t> data sources</a:t>
            </a:r>
          </a:p>
          <a:p>
            <a:pPr marL="514350" indent="-514350">
              <a:buFont typeface="+mj-lt"/>
              <a:buAutoNum type="arabicPeriod"/>
            </a:pPr>
            <a:r>
              <a:rPr lang="en-US" dirty="0" smtClean="0">
                <a:solidFill>
                  <a:schemeClr val="tx1"/>
                </a:solidFill>
              </a:rPr>
              <a:t>Align data into a knowledge graph, merging data rather than adding duplicate data</a:t>
            </a:r>
          </a:p>
          <a:p>
            <a:pPr marL="514350" indent="-514350">
              <a:buFont typeface="+mj-lt"/>
              <a:buAutoNum type="arabicPeriod"/>
            </a:pPr>
            <a:r>
              <a:rPr lang="en-US" dirty="0" smtClean="0">
                <a:solidFill>
                  <a:schemeClr val="tx1"/>
                </a:solidFill>
              </a:rPr>
              <a:t>Provide an API for programmatic access and a user interface for exploring the graph</a:t>
            </a:r>
            <a:endParaRPr lang="en-US" dirty="0">
              <a:solidFill>
                <a:schemeClr val="tx1"/>
              </a:solidFill>
            </a:endParaRPr>
          </a:p>
        </p:txBody>
      </p:sp>
      <p:sp>
        <p:nvSpPr>
          <p:cNvPr id="3" name="Title 2"/>
          <p:cNvSpPr>
            <a:spLocks noGrp="1"/>
          </p:cNvSpPr>
          <p:nvPr>
            <p:ph type="title"/>
          </p:nvPr>
        </p:nvSpPr>
        <p:spPr/>
        <p:txBody>
          <a:bodyPr/>
          <a:lstStyle/>
          <a:p>
            <a:r>
              <a:rPr lang="en-US" smtClean="0"/>
              <a:t>Stucco Approach</a:t>
            </a:r>
            <a:endParaRPr lang="en-US" dirty="0"/>
          </a:p>
        </p:txBody>
      </p:sp>
      <p:sp>
        <p:nvSpPr>
          <p:cNvPr id="5" name="Slide Number Placeholder 4"/>
          <p:cNvSpPr>
            <a:spLocks noGrp="1"/>
          </p:cNvSpPr>
          <p:nvPr>
            <p:ph type="sldNum" sz="quarter" idx="12"/>
          </p:nvPr>
        </p:nvSpPr>
        <p:spPr/>
        <p:txBody>
          <a:bodyPr/>
          <a:lstStyle/>
          <a:p>
            <a:fld id="{27A816F8-0088-644E-BE74-38BEAB893A5F}" type="slidenum">
              <a:rPr lang="en-US" smtClean="0"/>
              <a:pPr/>
              <a:t>7</a:t>
            </a:fld>
            <a:endParaRPr lang="en-US"/>
          </a:p>
        </p:txBody>
      </p:sp>
      <p:pic>
        <p:nvPicPr>
          <p:cNvPr id="6" name="Picture 5"/>
          <p:cNvPicPr>
            <a:picLocks noChangeAspect="1"/>
          </p:cNvPicPr>
          <p:nvPr/>
        </p:nvPicPr>
        <p:blipFill>
          <a:blip r:embed="rId3"/>
          <a:stretch>
            <a:fillRect/>
          </a:stretch>
        </p:blipFill>
        <p:spPr>
          <a:xfrm>
            <a:off x="6135114" y="1349219"/>
            <a:ext cx="2804746" cy="2804746"/>
          </a:xfrm>
          <a:prstGeom prst="rect">
            <a:avLst/>
          </a:prstGeom>
        </p:spPr>
      </p:pic>
      <p:pic>
        <p:nvPicPr>
          <p:cNvPr id="7" name="Picture 6" descr="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862" y="4349633"/>
            <a:ext cx="2871250" cy="15133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8529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Architecture Overview</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8</a:t>
            </a:fld>
            <a:endParaRPr lang="en-US"/>
          </a:p>
        </p:txBody>
      </p:sp>
      <p:pic>
        <p:nvPicPr>
          <p:cNvPr id="5" name="Picture 4"/>
          <p:cNvPicPr/>
          <p:nvPr/>
        </p:nvPicPr>
        <p:blipFill>
          <a:blip r:embed="rId3"/>
          <a:stretch>
            <a:fillRect/>
          </a:stretch>
        </p:blipFill>
        <p:spPr>
          <a:xfrm>
            <a:off x="571680" y="1934280"/>
            <a:ext cx="8206560" cy="4009320"/>
          </a:xfrm>
          <a:prstGeom prst="rect">
            <a:avLst/>
          </a:prstGeom>
          <a:ln>
            <a:noFill/>
          </a:ln>
        </p:spPr>
      </p:pic>
    </p:spTree>
    <p:extLst>
      <p:ext uri="{BB962C8B-B14F-4D97-AF65-F5344CB8AC3E}">
        <p14:creationId xmlns:p14="http://schemas.microsoft.com/office/powerpoint/2010/main" val="2910190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 Overview</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9</a:t>
            </a:fld>
            <a:endParaRPr lang="en-US"/>
          </a:p>
        </p:txBody>
      </p:sp>
      <p:pic>
        <p:nvPicPr>
          <p:cNvPr id="5" name="Picture 4"/>
          <p:cNvPicPr/>
          <p:nvPr/>
        </p:nvPicPr>
        <p:blipFill>
          <a:blip r:embed="rId3"/>
          <a:stretch>
            <a:fillRect/>
          </a:stretch>
        </p:blipFill>
        <p:spPr>
          <a:xfrm>
            <a:off x="571680" y="1934280"/>
            <a:ext cx="8206560" cy="4009320"/>
          </a:xfrm>
          <a:prstGeom prst="rect">
            <a:avLst/>
          </a:prstGeom>
          <a:ln>
            <a:noFill/>
          </a:ln>
        </p:spPr>
      </p:pic>
      <p:sp>
        <p:nvSpPr>
          <p:cNvPr id="6" name="CustomShape 3"/>
          <p:cNvSpPr/>
          <p:nvPr/>
        </p:nvSpPr>
        <p:spPr>
          <a:xfrm>
            <a:off x="1646280" y="2835000"/>
            <a:ext cx="914400" cy="822960"/>
          </a:xfrm>
          <a:prstGeom prst="roundRect">
            <a:avLst>
              <a:gd name="adj" fmla="val 3600"/>
            </a:avLst>
          </a:prstGeom>
          <a:solidFill>
            <a:srgbClr val="E6E64C">
              <a:alpha val="25000"/>
            </a:srgbClr>
          </a:solidFill>
          <a:ln>
            <a:solidFill>
              <a:srgbClr val="3465A4"/>
            </a:solidFill>
          </a:ln>
        </p:spPr>
      </p:sp>
      <p:sp>
        <p:nvSpPr>
          <p:cNvPr id="7" name="CustomShape 4"/>
          <p:cNvSpPr/>
          <p:nvPr/>
        </p:nvSpPr>
        <p:spPr>
          <a:xfrm>
            <a:off x="548640" y="3383280"/>
            <a:ext cx="914400" cy="731520"/>
          </a:xfrm>
          <a:prstGeom prst="roundRect">
            <a:avLst>
              <a:gd name="adj" fmla="val 3600"/>
            </a:avLst>
          </a:prstGeom>
          <a:solidFill>
            <a:srgbClr val="E6E64C">
              <a:alpha val="25000"/>
            </a:srgbClr>
          </a:solidFill>
          <a:ln>
            <a:solidFill>
              <a:srgbClr val="3465A4"/>
            </a:solidFill>
          </a:ln>
        </p:spPr>
      </p:sp>
      <p:sp>
        <p:nvSpPr>
          <p:cNvPr id="14" name="CustomShape 11"/>
          <p:cNvSpPr/>
          <p:nvPr/>
        </p:nvSpPr>
        <p:spPr>
          <a:xfrm>
            <a:off x="5303520" y="2377440"/>
            <a:ext cx="1005840" cy="822960"/>
          </a:xfrm>
          <a:prstGeom prst="roundRect">
            <a:avLst>
              <a:gd name="adj" fmla="val 3600"/>
            </a:avLst>
          </a:prstGeom>
          <a:solidFill>
            <a:srgbClr val="E6E64C">
              <a:alpha val="25000"/>
            </a:srgbClr>
          </a:solidFill>
          <a:ln>
            <a:solidFill>
              <a:srgbClr val="3465A4"/>
            </a:solidFill>
          </a:ln>
        </p:spPr>
      </p:sp>
    </p:spTree>
    <p:extLst>
      <p:ext uri="{BB962C8B-B14F-4D97-AF65-F5344CB8AC3E}">
        <p14:creationId xmlns:p14="http://schemas.microsoft.com/office/powerpoint/2010/main" val="3599950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5047</TotalTime>
  <Words>2376</Words>
  <Application>Microsoft Macintosh PowerPoint</Application>
  <PresentationFormat>On-screen Show (4:3)</PresentationFormat>
  <Paragraphs>506</Paragraphs>
  <Slides>38</Slides>
  <Notes>27</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 Narrow</vt:lpstr>
      <vt:lpstr>Calibri</vt:lpstr>
      <vt:lpstr>Courier</vt:lpstr>
      <vt:lpstr>Courier New</vt:lpstr>
      <vt:lpstr>Franklin Gothic Book</vt:lpstr>
      <vt:lpstr>Wingdings</vt:lpstr>
      <vt:lpstr>Arial</vt:lpstr>
      <vt:lpstr>Office Theme</vt:lpstr>
      <vt:lpstr>Cyber Relation Extraction from Unstructured Documents</vt:lpstr>
      <vt:lpstr> Collect and Organize Security Data for Contextual Understanding</vt:lpstr>
      <vt:lpstr>Stucco Motivation</vt:lpstr>
      <vt:lpstr>Stucco: Project Overview</vt:lpstr>
      <vt:lpstr>Sample of Data Sources</vt:lpstr>
      <vt:lpstr>Enter Natural Language Processing</vt:lpstr>
      <vt:lpstr>Stucco Approach</vt:lpstr>
      <vt:lpstr>Architecture Overview</vt:lpstr>
      <vt:lpstr>Architecture Overview</vt:lpstr>
      <vt:lpstr>Collecting Data from Unstructured Sources</vt:lpstr>
      <vt:lpstr>Unstructured Data Sources</vt:lpstr>
      <vt:lpstr>Collector Configuration</vt:lpstr>
      <vt:lpstr>Debugging Collector</vt:lpstr>
      <vt:lpstr>Collecting Documents</vt:lpstr>
      <vt:lpstr>Processing Unstructured Documents</vt:lpstr>
      <vt:lpstr>Entity Types</vt:lpstr>
      <vt:lpstr>Relation Types</vt:lpstr>
      <vt:lpstr>Relation Extraction Components </vt:lpstr>
      <vt:lpstr>Document Collection for Relation Extraction</vt:lpstr>
      <vt:lpstr>Creation of Positive and Negative Examples</vt:lpstr>
      <vt:lpstr>Extract Relationships from National Vulnerability Database (NVD)</vt:lpstr>
      <vt:lpstr>Heuristically Labeling Relationship Examples</vt:lpstr>
      <vt:lpstr>Goal of Example Representation</vt:lpstr>
      <vt:lpstr>Feature Set</vt:lpstr>
      <vt:lpstr>Feature: Context Lemma N-grams</vt:lpstr>
      <vt:lpstr>Feature: Syntactic Parse Tree Path</vt:lpstr>
      <vt:lpstr>Feature: Context Lengths</vt:lpstr>
      <vt:lpstr>Feature: Dependency Path</vt:lpstr>
      <vt:lpstr>Feature: Context Entity Counts</vt:lpstr>
      <vt:lpstr>Feature: Context Lemma Embeddings</vt:lpstr>
      <vt:lpstr>Feature: Context Lemma Embeddings  What is Word2vec?</vt:lpstr>
      <vt:lpstr>Feature: Context Lemma Embeddings Word2vec: How We Use It</vt:lpstr>
      <vt:lpstr>Dependency Path Lemma Embeddings</vt:lpstr>
      <vt:lpstr>Kernel SVM  for Each Relation </vt:lpstr>
      <vt:lpstr>SVM’s Training </vt:lpstr>
      <vt:lpstr>Evaluation</vt:lpstr>
      <vt:lpstr>Future Improvements?</vt:lpstr>
      <vt:lpstr>Questions?</vt:lpstr>
    </vt:vector>
  </TitlesOfParts>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 R&amp;D Showcase &amp; Technical Workshop Template- Early</dc:title>
  <dc:creator>MacBookPro</dc:creator>
  <cp:keywords>cybersecurity, research, development, R&amp;D, team, customers, industry</cp:keywords>
  <cp:lastModifiedBy>Persing, Isaac T.</cp:lastModifiedBy>
  <cp:revision>205</cp:revision>
  <cp:lastPrinted>2015-11-30T16:10:13Z</cp:lastPrinted>
  <dcterms:created xsi:type="dcterms:W3CDTF">2014-11-18T16:23:09Z</dcterms:created>
  <dcterms:modified xsi:type="dcterms:W3CDTF">2016-08-11T15:52:31Z</dcterms:modified>
</cp:coreProperties>
</file>